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8288000" cy="10287000"/>
  <p:notesSz cx="6858000" cy="9144000"/>
  <p:embeddedFontLst>
    <p:embeddedFont>
      <p:font typeface="Arimo Bold" panose="020B0604020202020204" charset="0"/>
      <p:regular r:id="rId23"/>
    </p:embeddedFont>
    <p:embeddedFont>
      <p:font typeface="Fira Sans" panose="020B0503050000020004" pitchFamily="34" charset="0"/>
      <p:regular r:id="rId24"/>
    </p:embeddedFont>
    <p:embeddedFont>
      <p:font typeface="Times New Roman Bold" panose="02020803070505020304" pitchFamily="18" charset="0"/>
      <p:regular r:id="rId25"/>
      <p:bold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2" d="100"/>
          <a:sy n="52" d="100"/>
        </p:scale>
        <p:origin x="85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21.08.2024</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1</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10</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1</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2</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3</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4</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5</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6</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7</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8</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9</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2</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3</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4</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5</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6</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7</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8</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9</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21063"/>
        </a:solidFill>
        <a:effectLst/>
      </p:bgPr>
    </p:bg>
    <p:spTree>
      <p:nvGrpSpPr>
        <p:cNvPr id="1" name=""/>
        <p:cNvGrpSpPr/>
        <p:nvPr/>
      </p:nvGrpSpPr>
      <p:grpSpPr>
        <a:xfrm>
          <a:off x="0" y="0"/>
          <a:ext cx="0" cy="0"/>
          <a:chOff x="0" y="0"/>
          <a:chExt cx="0" cy="0"/>
        </a:xfrm>
      </p:grpSpPr>
      <p:sp>
        <p:nvSpPr>
          <p:cNvPr id="2" name="TextBox 2"/>
          <p:cNvSpPr txBox="1"/>
          <p:nvPr/>
        </p:nvSpPr>
        <p:spPr>
          <a:xfrm>
            <a:off x="6675462" y="3430216"/>
            <a:ext cx="4937075" cy="1882144"/>
          </a:xfrm>
          <a:prstGeom prst="rect">
            <a:avLst/>
          </a:prstGeom>
        </p:spPr>
        <p:txBody>
          <a:bodyPr lIns="0" tIns="0" rIns="0" bIns="0" rtlCol="0" anchor="t">
            <a:spAutoFit/>
          </a:bodyPr>
          <a:lstStyle/>
          <a:p>
            <a:pPr algn="ctr">
              <a:lnSpc>
                <a:spcPts val="13859"/>
              </a:lnSpc>
            </a:pPr>
            <a:r>
              <a:rPr lang="en-US" sz="9899">
                <a:solidFill>
                  <a:srgbClr val="FFFFFF"/>
                </a:solidFill>
                <a:latin typeface="Times New Roman Bold"/>
                <a:ea typeface="Times New Roman Bold"/>
                <a:cs typeface="Times New Roman Bold"/>
                <a:sym typeface="Times New Roman Bold"/>
              </a:rPr>
              <a:t>UNIT - 2</a:t>
            </a:r>
          </a:p>
        </p:txBody>
      </p:sp>
      <p:sp>
        <p:nvSpPr>
          <p:cNvPr id="3" name="TextBox 3"/>
          <p:cNvSpPr txBox="1"/>
          <p:nvPr/>
        </p:nvSpPr>
        <p:spPr>
          <a:xfrm>
            <a:off x="7255222" y="5585016"/>
            <a:ext cx="3777555" cy="647065"/>
          </a:xfrm>
          <a:prstGeom prst="rect">
            <a:avLst/>
          </a:prstGeom>
        </p:spPr>
        <p:txBody>
          <a:bodyPr lIns="0" tIns="0" rIns="0" bIns="0" rtlCol="0" anchor="t">
            <a:spAutoFit/>
          </a:bodyPr>
          <a:lstStyle/>
          <a:p>
            <a:pPr algn="ctr">
              <a:lnSpc>
                <a:spcPts val="4759"/>
              </a:lnSpc>
            </a:pPr>
            <a:r>
              <a:rPr lang="en-US" sz="3399">
                <a:solidFill>
                  <a:srgbClr val="FFFFFF"/>
                </a:solidFill>
                <a:latin typeface="Times New Roman"/>
                <a:ea typeface="Times New Roman"/>
                <a:cs typeface="Times New Roman"/>
                <a:sym typeface="Times New Roman"/>
              </a:rPr>
              <a:t>(Java Programming)</a:t>
            </a:r>
          </a:p>
        </p:txBody>
      </p:sp>
      <p:sp>
        <p:nvSpPr>
          <p:cNvPr id="4" name="Freeform 4"/>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2"/>
            <a:stretch>
              <a:fillRect/>
            </a:stretch>
          </a:blipFill>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7" y="2341245"/>
            <a:ext cx="6905357" cy="851684"/>
          </a:xfrm>
          <a:prstGeom prst="rect">
            <a:avLst/>
          </a:prstGeom>
        </p:spPr>
        <p:txBody>
          <a:bodyPr lIns="0" tIns="0" rIns="0" bIns="0" rtlCol="0" anchor="t">
            <a:spAutoFit/>
          </a:bodyPr>
          <a:lstStyle/>
          <a:p>
            <a:pPr algn="l">
              <a:lnSpc>
                <a:spcPts val="6976"/>
              </a:lnSpc>
            </a:pPr>
            <a:r>
              <a:rPr lang="en-US" sz="5581">
                <a:solidFill>
                  <a:srgbClr val="FFFFFF"/>
                </a:solidFill>
                <a:latin typeface="Arimo Bold"/>
                <a:ea typeface="Arimo Bold"/>
                <a:cs typeface="Arimo Bold"/>
                <a:sym typeface="Arimo Bold"/>
              </a:rPr>
              <a:t>Passing Arguments</a:t>
            </a:r>
          </a:p>
        </p:txBody>
      </p:sp>
      <p:sp>
        <p:nvSpPr>
          <p:cNvPr id="7" name="Freeform 7" descr="preencoded.png"/>
          <p:cNvSpPr/>
          <p:nvPr/>
        </p:nvSpPr>
        <p:spPr>
          <a:xfrm>
            <a:off x="992238" y="3663851"/>
            <a:ext cx="5434459" cy="1134070"/>
          </a:xfrm>
          <a:custGeom>
            <a:avLst/>
            <a:gdLst/>
            <a:ahLst/>
            <a:cxnLst/>
            <a:rect l="l" t="t" r="r" b="b"/>
            <a:pathLst>
              <a:path w="5434459" h="1134070">
                <a:moveTo>
                  <a:pt x="0" y="0"/>
                </a:moveTo>
                <a:lnTo>
                  <a:pt x="5434458" y="0"/>
                </a:lnTo>
                <a:lnTo>
                  <a:pt x="5434458" y="1134070"/>
                </a:lnTo>
                <a:lnTo>
                  <a:pt x="0" y="1134070"/>
                </a:lnTo>
                <a:lnTo>
                  <a:pt x="0" y="0"/>
                </a:lnTo>
                <a:close/>
              </a:path>
            </a:pathLst>
          </a:custGeom>
          <a:blipFill>
            <a:blip r:embed="rId3"/>
            <a:stretch>
              <a:fillRect l="-65" r="-65"/>
            </a:stretch>
          </a:blipFill>
        </p:spPr>
      </p:sp>
      <p:sp>
        <p:nvSpPr>
          <p:cNvPr id="8" name="TextBox 8"/>
          <p:cNvSpPr txBox="1"/>
          <p:nvPr/>
        </p:nvSpPr>
        <p:spPr>
          <a:xfrm>
            <a:off x="1367195" y="5240267"/>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By Value</a:t>
            </a:r>
          </a:p>
        </p:txBody>
      </p:sp>
      <p:sp>
        <p:nvSpPr>
          <p:cNvPr id="9" name="TextBox 9"/>
          <p:cNvSpPr txBox="1"/>
          <p:nvPr/>
        </p:nvSpPr>
        <p:spPr>
          <a:xfrm>
            <a:off x="1367195" y="5786616"/>
            <a:ext cx="4684544" cy="1364695"/>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Primitive data types are passed by value, creating a copy of the original value.</a:t>
            </a:r>
          </a:p>
        </p:txBody>
      </p:sp>
      <p:sp>
        <p:nvSpPr>
          <p:cNvPr id="10" name="Freeform 10" descr="preencoded.png"/>
          <p:cNvSpPr/>
          <p:nvPr/>
        </p:nvSpPr>
        <p:spPr>
          <a:xfrm>
            <a:off x="6426696" y="3663851"/>
            <a:ext cx="5434459" cy="1134070"/>
          </a:xfrm>
          <a:custGeom>
            <a:avLst/>
            <a:gdLst/>
            <a:ahLst/>
            <a:cxnLst/>
            <a:rect l="l" t="t" r="r" b="b"/>
            <a:pathLst>
              <a:path w="5434459" h="1134070">
                <a:moveTo>
                  <a:pt x="0" y="0"/>
                </a:moveTo>
                <a:lnTo>
                  <a:pt x="5434459" y="0"/>
                </a:lnTo>
                <a:lnTo>
                  <a:pt x="5434459" y="1134070"/>
                </a:lnTo>
                <a:lnTo>
                  <a:pt x="0" y="1134070"/>
                </a:lnTo>
                <a:lnTo>
                  <a:pt x="0" y="0"/>
                </a:lnTo>
                <a:close/>
              </a:path>
            </a:pathLst>
          </a:custGeom>
          <a:blipFill>
            <a:blip r:embed="rId4"/>
            <a:stretch>
              <a:fillRect l="-65" r="-65"/>
            </a:stretch>
          </a:blipFill>
        </p:spPr>
      </p:sp>
      <p:sp>
        <p:nvSpPr>
          <p:cNvPr id="11" name="TextBox 11"/>
          <p:cNvSpPr txBox="1"/>
          <p:nvPr/>
        </p:nvSpPr>
        <p:spPr>
          <a:xfrm>
            <a:off x="6801654" y="5240267"/>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By Reference</a:t>
            </a:r>
          </a:p>
        </p:txBody>
      </p:sp>
      <p:sp>
        <p:nvSpPr>
          <p:cNvPr id="12" name="TextBox 12"/>
          <p:cNvSpPr txBox="1"/>
          <p:nvPr/>
        </p:nvSpPr>
        <p:spPr>
          <a:xfrm>
            <a:off x="6801654" y="5786616"/>
            <a:ext cx="4684544" cy="1818322"/>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Reference types, such as objects, are passed by reference, allowing the called method to modify the original object.</a:t>
            </a:r>
          </a:p>
        </p:txBody>
      </p:sp>
      <p:sp>
        <p:nvSpPr>
          <p:cNvPr id="13" name="Freeform 13" descr="preencoded.png"/>
          <p:cNvSpPr/>
          <p:nvPr/>
        </p:nvSpPr>
        <p:spPr>
          <a:xfrm>
            <a:off x="11861155" y="3663851"/>
            <a:ext cx="5434459" cy="1134070"/>
          </a:xfrm>
          <a:custGeom>
            <a:avLst/>
            <a:gdLst/>
            <a:ahLst/>
            <a:cxnLst/>
            <a:rect l="l" t="t" r="r" b="b"/>
            <a:pathLst>
              <a:path w="5434459" h="1134070">
                <a:moveTo>
                  <a:pt x="0" y="0"/>
                </a:moveTo>
                <a:lnTo>
                  <a:pt x="5434459" y="0"/>
                </a:lnTo>
                <a:lnTo>
                  <a:pt x="5434459" y="1134070"/>
                </a:lnTo>
                <a:lnTo>
                  <a:pt x="0" y="1134070"/>
                </a:lnTo>
                <a:lnTo>
                  <a:pt x="0" y="0"/>
                </a:lnTo>
                <a:close/>
              </a:path>
            </a:pathLst>
          </a:custGeom>
          <a:blipFill>
            <a:blip r:embed="rId5"/>
            <a:stretch>
              <a:fillRect l="-65" r="-65"/>
            </a:stretch>
          </a:blipFill>
        </p:spPr>
      </p:sp>
      <p:sp>
        <p:nvSpPr>
          <p:cNvPr id="14" name="TextBox 14"/>
          <p:cNvSpPr txBox="1"/>
          <p:nvPr/>
        </p:nvSpPr>
        <p:spPr>
          <a:xfrm>
            <a:off x="12236112" y="5240267"/>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Ref and Out</a:t>
            </a:r>
          </a:p>
        </p:txBody>
      </p:sp>
      <p:sp>
        <p:nvSpPr>
          <p:cNvPr id="15" name="TextBox 15"/>
          <p:cNvSpPr txBox="1"/>
          <p:nvPr/>
        </p:nvSpPr>
        <p:spPr>
          <a:xfrm>
            <a:off x="12236112" y="5786616"/>
            <a:ext cx="4684544" cy="1364695"/>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The ref and out keywords can be used to pass arguments by reference, even for primitive types.</a:t>
            </a:r>
          </a:p>
        </p:txBody>
      </p:sp>
      <p:sp>
        <p:nvSpPr>
          <p:cNvPr id="16" name="Freeform 16"/>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6"/>
            <a:stretch>
              <a:fillRect/>
            </a:stretch>
          </a:blipFill>
        </p:spPr>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5519767" y="498083"/>
            <a:ext cx="6905357" cy="983774"/>
          </a:xfrm>
          <a:prstGeom prst="rect">
            <a:avLst/>
          </a:prstGeom>
        </p:spPr>
        <p:txBody>
          <a:bodyPr lIns="0" tIns="0" rIns="0" bIns="0" rtlCol="0" anchor="t">
            <a:spAutoFit/>
          </a:bodyPr>
          <a:lstStyle/>
          <a:p>
            <a:pPr algn="ctr">
              <a:lnSpc>
                <a:spcPts val="6976"/>
              </a:lnSpc>
            </a:pPr>
            <a:r>
              <a:rPr lang="en-US" sz="5581">
                <a:solidFill>
                  <a:srgbClr val="FAFAFA"/>
                </a:solidFill>
                <a:latin typeface="Times New Roman Bold"/>
                <a:ea typeface="Times New Roman Bold"/>
                <a:cs typeface="Times New Roman Bold"/>
                <a:sym typeface="Times New Roman Bold"/>
              </a:rPr>
              <a:t>The this Keyword</a:t>
            </a:r>
          </a:p>
        </p:txBody>
      </p:sp>
      <p:grpSp>
        <p:nvGrpSpPr>
          <p:cNvPr id="7" name="Group 7"/>
          <p:cNvGrpSpPr/>
          <p:nvPr/>
        </p:nvGrpSpPr>
        <p:grpSpPr>
          <a:xfrm>
            <a:off x="992238" y="4301727"/>
            <a:ext cx="5245447" cy="2994571"/>
            <a:chOff x="0" y="0"/>
            <a:chExt cx="6993930" cy="3992762"/>
          </a:xfrm>
        </p:grpSpPr>
        <p:sp>
          <p:nvSpPr>
            <p:cNvPr id="8" name="Freeform 8"/>
            <p:cNvSpPr/>
            <p:nvPr/>
          </p:nvSpPr>
          <p:spPr>
            <a:xfrm>
              <a:off x="0" y="0"/>
              <a:ext cx="6993890" cy="3992753"/>
            </a:xfrm>
            <a:custGeom>
              <a:avLst/>
              <a:gdLst/>
              <a:ahLst/>
              <a:cxnLst/>
              <a:rect l="l" t="t" r="r" b="b"/>
              <a:pathLst>
                <a:path w="6993890" h="3992753">
                  <a:moveTo>
                    <a:pt x="0" y="56642"/>
                  </a:moveTo>
                  <a:cubicBezTo>
                    <a:pt x="0" y="25400"/>
                    <a:pt x="25400" y="0"/>
                    <a:pt x="56642" y="0"/>
                  </a:cubicBezTo>
                  <a:lnTo>
                    <a:pt x="6937248" y="0"/>
                  </a:lnTo>
                  <a:cubicBezTo>
                    <a:pt x="6968617" y="0"/>
                    <a:pt x="6993890" y="25400"/>
                    <a:pt x="6993890" y="56642"/>
                  </a:cubicBezTo>
                  <a:lnTo>
                    <a:pt x="6993890" y="3936111"/>
                  </a:lnTo>
                  <a:cubicBezTo>
                    <a:pt x="6993890" y="3967480"/>
                    <a:pt x="6968490" y="3992753"/>
                    <a:pt x="6937248" y="3992753"/>
                  </a:cubicBezTo>
                  <a:lnTo>
                    <a:pt x="56642" y="3992753"/>
                  </a:lnTo>
                  <a:cubicBezTo>
                    <a:pt x="25273" y="3992753"/>
                    <a:pt x="0" y="3967353"/>
                    <a:pt x="0" y="3936111"/>
                  </a:cubicBezTo>
                  <a:close/>
                </a:path>
              </a:pathLst>
            </a:custGeom>
            <a:solidFill>
              <a:srgbClr val="0088A3"/>
            </a:solidFill>
          </p:spPr>
        </p:sp>
      </p:grpSp>
      <p:sp>
        <p:nvSpPr>
          <p:cNvPr id="9" name="TextBox 9"/>
          <p:cNvSpPr txBox="1"/>
          <p:nvPr/>
        </p:nvSpPr>
        <p:spPr>
          <a:xfrm>
            <a:off x="2158604" y="4453793"/>
            <a:ext cx="3361164" cy="597639"/>
          </a:xfrm>
          <a:prstGeom prst="rect">
            <a:avLst/>
          </a:prstGeom>
        </p:spPr>
        <p:txBody>
          <a:bodyPr lIns="0" tIns="0" rIns="0" bIns="0" rtlCol="0" anchor="t">
            <a:spAutoFit/>
          </a:bodyPr>
          <a:lstStyle/>
          <a:p>
            <a:pPr algn="l">
              <a:lnSpc>
                <a:spcPts val="4238"/>
              </a:lnSpc>
            </a:pPr>
            <a:r>
              <a:rPr lang="en-US" sz="3391">
                <a:solidFill>
                  <a:srgbClr val="FAFAFA"/>
                </a:solidFill>
                <a:latin typeface="Times New Roman Bold"/>
                <a:ea typeface="Times New Roman Bold"/>
                <a:cs typeface="Times New Roman Bold"/>
                <a:sym typeface="Times New Roman Bold"/>
              </a:rPr>
              <a:t>Instance Access</a:t>
            </a:r>
          </a:p>
        </p:txBody>
      </p:sp>
      <p:sp>
        <p:nvSpPr>
          <p:cNvPr id="10" name="TextBox 10"/>
          <p:cNvSpPr txBox="1"/>
          <p:nvPr/>
        </p:nvSpPr>
        <p:spPr>
          <a:xfrm>
            <a:off x="1367195" y="5101114"/>
            <a:ext cx="4495532" cy="2071552"/>
          </a:xfrm>
          <a:prstGeom prst="rect">
            <a:avLst/>
          </a:prstGeom>
        </p:spPr>
        <p:txBody>
          <a:bodyPr lIns="0" tIns="0" rIns="0" bIns="0" rtlCol="0" anchor="t">
            <a:spAutoFit/>
          </a:bodyPr>
          <a:lstStyle/>
          <a:p>
            <a:pPr algn="l">
              <a:lnSpc>
                <a:spcPts val="4052"/>
              </a:lnSpc>
            </a:pPr>
            <a:r>
              <a:rPr lang="en-US" sz="2532">
                <a:solidFill>
                  <a:srgbClr val="FAFAFA"/>
                </a:solidFill>
                <a:latin typeface="Times New Roman"/>
                <a:ea typeface="Times New Roman"/>
                <a:cs typeface="Times New Roman"/>
                <a:sym typeface="Times New Roman"/>
              </a:rPr>
              <a:t>The this keyword refers to the current instance of the class, allowing access to instance members from within the class.</a:t>
            </a:r>
          </a:p>
        </p:txBody>
      </p:sp>
      <p:grpSp>
        <p:nvGrpSpPr>
          <p:cNvPr id="11" name="Group 11"/>
          <p:cNvGrpSpPr/>
          <p:nvPr/>
        </p:nvGrpSpPr>
        <p:grpSpPr>
          <a:xfrm>
            <a:off x="6521202" y="4301727"/>
            <a:ext cx="5245447" cy="2994571"/>
            <a:chOff x="0" y="0"/>
            <a:chExt cx="6993930" cy="3992762"/>
          </a:xfrm>
        </p:grpSpPr>
        <p:sp>
          <p:nvSpPr>
            <p:cNvPr id="12" name="Freeform 12"/>
            <p:cNvSpPr/>
            <p:nvPr/>
          </p:nvSpPr>
          <p:spPr>
            <a:xfrm>
              <a:off x="0" y="0"/>
              <a:ext cx="6993890" cy="3992753"/>
            </a:xfrm>
            <a:custGeom>
              <a:avLst/>
              <a:gdLst/>
              <a:ahLst/>
              <a:cxnLst/>
              <a:rect l="l" t="t" r="r" b="b"/>
              <a:pathLst>
                <a:path w="6993890" h="3992753">
                  <a:moveTo>
                    <a:pt x="0" y="56642"/>
                  </a:moveTo>
                  <a:cubicBezTo>
                    <a:pt x="0" y="25400"/>
                    <a:pt x="25400" y="0"/>
                    <a:pt x="56642" y="0"/>
                  </a:cubicBezTo>
                  <a:lnTo>
                    <a:pt x="6937248" y="0"/>
                  </a:lnTo>
                  <a:cubicBezTo>
                    <a:pt x="6968617" y="0"/>
                    <a:pt x="6993890" y="25400"/>
                    <a:pt x="6993890" y="56642"/>
                  </a:cubicBezTo>
                  <a:lnTo>
                    <a:pt x="6993890" y="3936111"/>
                  </a:lnTo>
                  <a:cubicBezTo>
                    <a:pt x="6993890" y="3967480"/>
                    <a:pt x="6968490" y="3992753"/>
                    <a:pt x="6937248" y="3992753"/>
                  </a:cubicBezTo>
                  <a:lnTo>
                    <a:pt x="56642" y="3992753"/>
                  </a:lnTo>
                  <a:cubicBezTo>
                    <a:pt x="25273" y="3992753"/>
                    <a:pt x="0" y="3967353"/>
                    <a:pt x="0" y="3936111"/>
                  </a:cubicBezTo>
                  <a:close/>
                </a:path>
              </a:pathLst>
            </a:custGeom>
            <a:solidFill>
              <a:srgbClr val="0088A3"/>
            </a:solidFill>
          </p:spPr>
        </p:sp>
      </p:grpSp>
      <p:sp>
        <p:nvSpPr>
          <p:cNvPr id="13" name="TextBox 13"/>
          <p:cNvSpPr txBox="1"/>
          <p:nvPr/>
        </p:nvSpPr>
        <p:spPr>
          <a:xfrm>
            <a:off x="7404021" y="4453793"/>
            <a:ext cx="3607966" cy="433196"/>
          </a:xfrm>
          <a:prstGeom prst="rect">
            <a:avLst/>
          </a:prstGeom>
        </p:spPr>
        <p:txBody>
          <a:bodyPr wrap="square" lIns="0" tIns="0" rIns="0" bIns="0" rtlCol="0" anchor="t">
            <a:spAutoFit/>
          </a:bodyPr>
          <a:lstStyle/>
          <a:p>
            <a:pPr algn="ctr">
              <a:lnSpc>
                <a:spcPts val="3613"/>
              </a:lnSpc>
            </a:pPr>
            <a:r>
              <a:rPr lang="en-US" sz="2891" dirty="0">
                <a:solidFill>
                  <a:srgbClr val="FAFAFA"/>
                </a:solidFill>
                <a:latin typeface="Times New Roman Bold"/>
                <a:ea typeface="Times New Roman Bold"/>
                <a:cs typeface="Times New Roman Bold"/>
                <a:sym typeface="Times New Roman Bold"/>
              </a:rPr>
              <a:t>Constructor Chaining</a:t>
            </a:r>
          </a:p>
        </p:txBody>
      </p:sp>
      <p:sp>
        <p:nvSpPr>
          <p:cNvPr id="14" name="TextBox 14"/>
          <p:cNvSpPr txBox="1"/>
          <p:nvPr/>
        </p:nvSpPr>
        <p:spPr>
          <a:xfrm>
            <a:off x="6896160" y="5101114"/>
            <a:ext cx="4495532" cy="2071552"/>
          </a:xfrm>
          <a:prstGeom prst="rect">
            <a:avLst/>
          </a:prstGeom>
        </p:spPr>
        <p:txBody>
          <a:bodyPr lIns="0" tIns="0" rIns="0" bIns="0" rtlCol="0" anchor="t">
            <a:spAutoFit/>
          </a:bodyPr>
          <a:lstStyle/>
          <a:p>
            <a:pPr algn="l">
              <a:lnSpc>
                <a:spcPts val="4052"/>
              </a:lnSpc>
            </a:pPr>
            <a:r>
              <a:rPr lang="en-US" sz="2532">
                <a:solidFill>
                  <a:srgbClr val="FAFAFA"/>
                </a:solidFill>
                <a:latin typeface="Times New Roman"/>
                <a:ea typeface="Times New Roman"/>
                <a:cs typeface="Times New Roman"/>
                <a:sym typeface="Times New Roman"/>
              </a:rPr>
              <a:t>this can be used to call other constructors within a class, enabling constructor chaining and reuse of initialization logic.</a:t>
            </a:r>
          </a:p>
        </p:txBody>
      </p:sp>
      <p:grpSp>
        <p:nvGrpSpPr>
          <p:cNvPr id="15" name="Group 15"/>
          <p:cNvGrpSpPr/>
          <p:nvPr/>
        </p:nvGrpSpPr>
        <p:grpSpPr>
          <a:xfrm>
            <a:off x="12050166" y="4301727"/>
            <a:ext cx="5245447" cy="2994571"/>
            <a:chOff x="0" y="0"/>
            <a:chExt cx="6993930" cy="3992762"/>
          </a:xfrm>
        </p:grpSpPr>
        <p:sp>
          <p:nvSpPr>
            <p:cNvPr id="16" name="Freeform 16"/>
            <p:cNvSpPr/>
            <p:nvPr/>
          </p:nvSpPr>
          <p:spPr>
            <a:xfrm>
              <a:off x="0" y="0"/>
              <a:ext cx="6993890" cy="3992753"/>
            </a:xfrm>
            <a:custGeom>
              <a:avLst/>
              <a:gdLst/>
              <a:ahLst/>
              <a:cxnLst/>
              <a:rect l="l" t="t" r="r" b="b"/>
              <a:pathLst>
                <a:path w="6993890" h="3992753">
                  <a:moveTo>
                    <a:pt x="0" y="56642"/>
                  </a:moveTo>
                  <a:cubicBezTo>
                    <a:pt x="0" y="25400"/>
                    <a:pt x="25400" y="0"/>
                    <a:pt x="56642" y="0"/>
                  </a:cubicBezTo>
                  <a:lnTo>
                    <a:pt x="6937248" y="0"/>
                  </a:lnTo>
                  <a:cubicBezTo>
                    <a:pt x="6968617" y="0"/>
                    <a:pt x="6993890" y="25400"/>
                    <a:pt x="6993890" y="56642"/>
                  </a:cubicBezTo>
                  <a:lnTo>
                    <a:pt x="6993890" y="3936111"/>
                  </a:lnTo>
                  <a:cubicBezTo>
                    <a:pt x="6993890" y="3967480"/>
                    <a:pt x="6968490" y="3992753"/>
                    <a:pt x="6937248" y="3992753"/>
                  </a:cubicBezTo>
                  <a:lnTo>
                    <a:pt x="56642" y="3992753"/>
                  </a:lnTo>
                  <a:cubicBezTo>
                    <a:pt x="25273" y="3992753"/>
                    <a:pt x="0" y="3967353"/>
                    <a:pt x="0" y="3936111"/>
                  </a:cubicBezTo>
                  <a:close/>
                </a:path>
              </a:pathLst>
            </a:custGeom>
            <a:solidFill>
              <a:srgbClr val="0088A3"/>
            </a:solidFill>
          </p:spPr>
        </p:sp>
      </p:grpSp>
      <p:sp>
        <p:nvSpPr>
          <p:cNvPr id="17" name="TextBox 17"/>
          <p:cNvSpPr txBox="1"/>
          <p:nvPr/>
        </p:nvSpPr>
        <p:spPr>
          <a:xfrm>
            <a:off x="12425125" y="4554766"/>
            <a:ext cx="3361164" cy="515082"/>
          </a:xfrm>
          <a:prstGeom prst="rect">
            <a:avLst/>
          </a:prstGeom>
        </p:spPr>
        <p:txBody>
          <a:bodyPr lIns="0" tIns="0" rIns="0" bIns="0" rtlCol="0" anchor="t">
            <a:spAutoFit/>
          </a:bodyPr>
          <a:lstStyle/>
          <a:p>
            <a:pPr algn="ctr">
              <a:lnSpc>
                <a:spcPts val="3613"/>
              </a:lnSpc>
            </a:pPr>
            <a:r>
              <a:rPr lang="en-US" sz="2891">
                <a:solidFill>
                  <a:srgbClr val="FAFAFA"/>
                </a:solidFill>
                <a:latin typeface="Times New Roman Bold"/>
                <a:ea typeface="Times New Roman Bold"/>
                <a:cs typeface="Times New Roman Bold"/>
                <a:sym typeface="Times New Roman Bold"/>
              </a:rPr>
              <a:t>Fluent Interface</a:t>
            </a:r>
          </a:p>
        </p:txBody>
      </p:sp>
      <p:sp>
        <p:nvSpPr>
          <p:cNvPr id="18" name="TextBox 18"/>
          <p:cNvSpPr txBox="1"/>
          <p:nvPr/>
        </p:nvSpPr>
        <p:spPr>
          <a:xfrm>
            <a:off x="12425125" y="5101114"/>
            <a:ext cx="4495532" cy="2071552"/>
          </a:xfrm>
          <a:prstGeom prst="rect">
            <a:avLst/>
          </a:prstGeom>
        </p:spPr>
        <p:txBody>
          <a:bodyPr lIns="0" tIns="0" rIns="0" bIns="0" rtlCol="0" anchor="t">
            <a:spAutoFit/>
          </a:bodyPr>
          <a:lstStyle/>
          <a:p>
            <a:pPr algn="l">
              <a:lnSpc>
                <a:spcPts val="4052"/>
              </a:lnSpc>
            </a:pPr>
            <a:r>
              <a:rPr lang="en-US" sz="2532">
                <a:solidFill>
                  <a:srgbClr val="FAFAFA"/>
                </a:solidFill>
                <a:latin typeface="Times New Roman"/>
                <a:ea typeface="Times New Roman"/>
                <a:cs typeface="Times New Roman"/>
                <a:sym typeface="Times New Roman"/>
              </a:rPr>
              <a:t>By returning this from methods, you can create a fluent interface, allowing for method chaining and more expressive code.</a:t>
            </a:r>
          </a:p>
        </p:txBody>
      </p:sp>
      <p:sp>
        <p:nvSpPr>
          <p:cNvPr id="19" name="Freeform 19"/>
          <p:cNvSpPr/>
          <p:nvPr/>
        </p:nvSpPr>
        <p:spPr>
          <a:xfrm>
            <a:off x="16784948"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905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1905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2026250" y="253016"/>
            <a:ext cx="13733357" cy="1360868"/>
          </a:xfrm>
          <a:prstGeom prst="rect">
            <a:avLst/>
          </a:prstGeom>
        </p:spPr>
        <p:txBody>
          <a:bodyPr lIns="0" tIns="0" rIns="0" bIns="0" rtlCol="0" anchor="t">
            <a:spAutoFit/>
          </a:bodyPr>
          <a:lstStyle/>
          <a:p>
            <a:pPr algn="ctr">
              <a:lnSpc>
                <a:spcPts val="9627"/>
              </a:lnSpc>
            </a:pPr>
            <a:r>
              <a:rPr lang="en-US" sz="7702">
                <a:solidFill>
                  <a:srgbClr val="E7E1E7"/>
                </a:solidFill>
                <a:latin typeface="Times New Roman Bold"/>
                <a:ea typeface="Times New Roman Bold"/>
                <a:cs typeface="Times New Roman Bold"/>
                <a:sym typeface="Times New Roman Bold"/>
              </a:rPr>
              <a:t>Introduction to Methods</a:t>
            </a:r>
          </a:p>
        </p:txBody>
      </p:sp>
      <p:sp>
        <p:nvSpPr>
          <p:cNvPr id="7" name="TextBox 7"/>
          <p:cNvSpPr txBox="1"/>
          <p:nvPr/>
        </p:nvSpPr>
        <p:spPr>
          <a:xfrm>
            <a:off x="1102727" y="3170559"/>
            <a:ext cx="16120646" cy="4082936"/>
          </a:xfrm>
          <a:prstGeom prst="rect">
            <a:avLst/>
          </a:prstGeom>
        </p:spPr>
        <p:txBody>
          <a:bodyPr lIns="0" tIns="0" rIns="0" bIns="0" rtlCol="0" anchor="t">
            <a:spAutoFit/>
          </a:bodyPr>
          <a:lstStyle/>
          <a:p>
            <a:pPr algn="l">
              <a:lnSpc>
                <a:spcPts val="6400"/>
              </a:lnSpc>
            </a:pPr>
            <a:r>
              <a:rPr lang="en-US" sz="3999">
                <a:solidFill>
                  <a:srgbClr val="FAFAFA"/>
                </a:solidFill>
                <a:latin typeface="Times New Roman"/>
                <a:ea typeface="Times New Roman"/>
                <a:cs typeface="Times New Roman"/>
                <a:sym typeface="Times New Roman"/>
              </a:rPr>
              <a:t> Methods are the building blocks of Java programs, defining the actions and behaviors of objects. They encapsulate reusable functionality, making code more organized and efficient. This section explores the fundamentals of methods, from definition to advanced techniques like overloading and recursion.</a:t>
            </a:r>
          </a:p>
        </p:txBody>
      </p:sp>
      <p:sp>
        <p:nvSpPr>
          <p:cNvPr id="8" name="Freeform 8"/>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849126" y="1456496"/>
            <a:ext cx="7880053" cy="1406582"/>
          </a:xfrm>
          <a:prstGeom prst="rect">
            <a:avLst/>
          </a:prstGeom>
        </p:spPr>
        <p:txBody>
          <a:bodyPr lIns="0" tIns="0" rIns="0" bIns="0" rtlCol="0" anchor="t">
            <a:spAutoFit/>
          </a:bodyPr>
          <a:lstStyle/>
          <a:p>
            <a:pPr algn="l">
              <a:lnSpc>
                <a:spcPts val="9999"/>
              </a:lnSpc>
            </a:pPr>
            <a:r>
              <a:rPr lang="en-US" sz="8000">
                <a:solidFill>
                  <a:srgbClr val="E7E1E7"/>
                </a:solidFill>
                <a:latin typeface="Times New Roman Bold"/>
                <a:ea typeface="Times New Roman Bold"/>
                <a:cs typeface="Times New Roman Bold"/>
                <a:sym typeface="Times New Roman Bold"/>
              </a:rPr>
              <a:t>Defining Methods</a:t>
            </a:r>
          </a:p>
        </p:txBody>
      </p:sp>
      <p:sp>
        <p:nvSpPr>
          <p:cNvPr id="7" name="TextBox 7"/>
          <p:cNvSpPr txBox="1"/>
          <p:nvPr/>
        </p:nvSpPr>
        <p:spPr>
          <a:xfrm>
            <a:off x="617549" y="3797491"/>
            <a:ext cx="16641751" cy="3273311"/>
          </a:xfrm>
          <a:prstGeom prst="rect">
            <a:avLst/>
          </a:prstGeom>
        </p:spPr>
        <p:txBody>
          <a:bodyPr lIns="0" tIns="0" rIns="0" bIns="0" rtlCol="0" anchor="t">
            <a:spAutoFit/>
          </a:bodyPr>
          <a:lstStyle/>
          <a:p>
            <a:pPr algn="l">
              <a:lnSpc>
                <a:spcPts val="6400"/>
              </a:lnSpc>
            </a:pPr>
            <a:r>
              <a:rPr lang="en-US" sz="3999">
                <a:solidFill>
                  <a:srgbClr val="FFFFFF"/>
                </a:solidFill>
                <a:latin typeface="Times New Roman"/>
                <a:ea typeface="Times New Roman"/>
                <a:cs typeface="Times New Roman"/>
                <a:sym typeface="Times New Roman"/>
              </a:rPr>
              <a:t> Methods in Java are defined with a return type, a name, parameters (if any), and a block of code to execute. This allows you to create modular, reusable code that can be called from other parts of your program. The method signature is key, specifying how the method is invoked.</a:t>
            </a:r>
          </a:p>
        </p:txBody>
      </p:sp>
      <p:sp>
        <p:nvSpPr>
          <p:cNvPr id="8" name="Freeform 8"/>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grpSp>
        <p:nvGrpSpPr>
          <p:cNvPr id="6" name="Group 6"/>
          <p:cNvGrpSpPr/>
          <p:nvPr/>
        </p:nvGrpSpPr>
        <p:grpSpPr>
          <a:xfrm>
            <a:off x="492971" y="2315139"/>
            <a:ext cx="5241855" cy="5957785"/>
            <a:chOff x="0" y="0"/>
            <a:chExt cx="1380571" cy="1569129"/>
          </a:xfrm>
        </p:grpSpPr>
        <p:sp>
          <p:nvSpPr>
            <p:cNvPr id="7" name="Freeform 7"/>
            <p:cNvSpPr/>
            <p:nvPr/>
          </p:nvSpPr>
          <p:spPr>
            <a:xfrm>
              <a:off x="0" y="0"/>
              <a:ext cx="1380571" cy="1569129"/>
            </a:xfrm>
            <a:custGeom>
              <a:avLst/>
              <a:gdLst/>
              <a:ahLst/>
              <a:cxnLst/>
              <a:rect l="l" t="t" r="r" b="b"/>
              <a:pathLst>
                <a:path w="1380571" h="1569129">
                  <a:moveTo>
                    <a:pt x="75324" y="0"/>
                  </a:moveTo>
                  <a:lnTo>
                    <a:pt x="1305247" y="0"/>
                  </a:lnTo>
                  <a:cubicBezTo>
                    <a:pt x="1325224" y="0"/>
                    <a:pt x="1344383" y="7936"/>
                    <a:pt x="1358509" y="22062"/>
                  </a:cubicBezTo>
                  <a:cubicBezTo>
                    <a:pt x="1372635" y="36188"/>
                    <a:pt x="1380571" y="55347"/>
                    <a:pt x="1380571" y="75324"/>
                  </a:cubicBezTo>
                  <a:lnTo>
                    <a:pt x="1380571" y="1493805"/>
                  </a:lnTo>
                  <a:cubicBezTo>
                    <a:pt x="1380571" y="1513782"/>
                    <a:pt x="1372635" y="1532941"/>
                    <a:pt x="1358509" y="1547067"/>
                  </a:cubicBezTo>
                  <a:cubicBezTo>
                    <a:pt x="1344383" y="1561193"/>
                    <a:pt x="1325224" y="1569129"/>
                    <a:pt x="1305247" y="1569129"/>
                  </a:cubicBezTo>
                  <a:lnTo>
                    <a:pt x="75324" y="1569129"/>
                  </a:lnTo>
                  <a:cubicBezTo>
                    <a:pt x="55347" y="1569129"/>
                    <a:pt x="36188" y="1561193"/>
                    <a:pt x="22062" y="1547067"/>
                  </a:cubicBezTo>
                  <a:cubicBezTo>
                    <a:pt x="7936" y="1532941"/>
                    <a:pt x="0" y="1513782"/>
                    <a:pt x="0" y="1493805"/>
                  </a:cubicBezTo>
                  <a:lnTo>
                    <a:pt x="0" y="75324"/>
                  </a:lnTo>
                  <a:cubicBezTo>
                    <a:pt x="0" y="55347"/>
                    <a:pt x="7936" y="36188"/>
                    <a:pt x="22062" y="22062"/>
                  </a:cubicBezTo>
                  <a:cubicBezTo>
                    <a:pt x="36188" y="7936"/>
                    <a:pt x="55347" y="0"/>
                    <a:pt x="75324" y="0"/>
                  </a:cubicBezTo>
                  <a:close/>
                </a:path>
              </a:pathLst>
            </a:custGeom>
            <a:solidFill>
              <a:srgbClr val="0088A3"/>
            </a:solidFill>
          </p:spPr>
        </p:sp>
        <p:sp>
          <p:nvSpPr>
            <p:cNvPr id="8" name="TextBox 8"/>
            <p:cNvSpPr txBox="1"/>
            <p:nvPr/>
          </p:nvSpPr>
          <p:spPr>
            <a:xfrm>
              <a:off x="0" y="-133350"/>
              <a:ext cx="1380571" cy="1702479"/>
            </a:xfrm>
            <a:prstGeom prst="rect">
              <a:avLst/>
            </a:prstGeom>
          </p:spPr>
          <p:txBody>
            <a:bodyPr lIns="50800" tIns="50800" rIns="50800" bIns="50800" rtlCol="0" anchor="ctr"/>
            <a:lstStyle/>
            <a:p>
              <a:pPr algn="ctr">
                <a:lnSpc>
                  <a:spcPts val="3572"/>
                </a:lnSpc>
              </a:pPr>
              <a:endParaRPr/>
            </a:p>
          </p:txBody>
        </p:sp>
      </p:grpSp>
      <p:grpSp>
        <p:nvGrpSpPr>
          <p:cNvPr id="9" name="Group 9"/>
          <p:cNvGrpSpPr/>
          <p:nvPr/>
        </p:nvGrpSpPr>
        <p:grpSpPr>
          <a:xfrm>
            <a:off x="6315851" y="2315139"/>
            <a:ext cx="5529341" cy="5957785"/>
            <a:chOff x="0" y="0"/>
            <a:chExt cx="1456287" cy="1569129"/>
          </a:xfrm>
        </p:grpSpPr>
        <p:sp>
          <p:nvSpPr>
            <p:cNvPr id="10" name="Freeform 10"/>
            <p:cNvSpPr/>
            <p:nvPr/>
          </p:nvSpPr>
          <p:spPr>
            <a:xfrm>
              <a:off x="0" y="0"/>
              <a:ext cx="1456287" cy="1569129"/>
            </a:xfrm>
            <a:custGeom>
              <a:avLst/>
              <a:gdLst/>
              <a:ahLst/>
              <a:cxnLst/>
              <a:rect l="l" t="t" r="r" b="b"/>
              <a:pathLst>
                <a:path w="1456287" h="1569129">
                  <a:moveTo>
                    <a:pt x="71408" y="0"/>
                  </a:moveTo>
                  <a:lnTo>
                    <a:pt x="1384880" y="0"/>
                  </a:lnTo>
                  <a:cubicBezTo>
                    <a:pt x="1424317" y="0"/>
                    <a:pt x="1456287" y="31970"/>
                    <a:pt x="1456287" y="71408"/>
                  </a:cubicBezTo>
                  <a:lnTo>
                    <a:pt x="1456287" y="1497721"/>
                  </a:lnTo>
                  <a:cubicBezTo>
                    <a:pt x="1456287" y="1537158"/>
                    <a:pt x="1424317" y="1569129"/>
                    <a:pt x="1384880" y="1569129"/>
                  </a:cubicBezTo>
                  <a:lnTo>
                    <a:pt x="71408" y="1569129"/>
                  </a:lnTo>
                  <a:cubicBezTo>
                    <a:pt x="31970" y="1569129"/>
                    <a:pt x="0" y="1537158"/>
                    <a:pt x="0" y="1497721"/>
                  </a:cubicBezTo>
                  <a:lnTo>
                    <a:pt x="0" y="71408"/>
                  </a:lnTo>
                  <a:cubicBezTo>
                    <a:pt x="0" y="31970"/>
                    <a:pt x="31970" y="0"/>
                    <a:pt x="71408" y="0"/>
                  </a:cubicBezTo>
                  <a:close/>
                </a:path>
              </a:pathLst>
            </a:custGeom>
            <a:solidFill>
              <a:srgbClr val="0088A3"/>
            </a:solidFill>
          </p:spPr>
        </p:sp>
        <p:sp>
          <p:nvSpPr>
            <p:cNvPr id="11" name="TextBox 11"/>
            <p:cNvSpPr txBox="1"/>
            <p:nvPr/>
          </p:nvSpPr>
          <p:spPr>
            <a:xfrm>
              <a:off x="0" y="-133350"/>
              <a:ext cx="1456287" cy="1702479"/>
            </a:xfrm>
            <a:prstGeom prst="rect">
              <a:avLst/>
            </a:prstGeom>
          </p:spPr>
          <p:txBody>
            <a:bodyPr lIns="50800" tIns="50800" rIns="50800" bIns="50800" rtlCol="0" anchor="ctr"/>
            <a:lstStyle/>
            <a:p>
              <a:pPr algn="ctr">
                <a:lnSpc>
                  <a:spcPts val="3572"/>
                </a:lnSpc>
              </a:pPr>
              <a:endParaRPr/>
            </a:p>
          </p:txBody>
        </p:sp>
      </p:grpSp>
      <p:sp>
        <p:nvSpPr>
          <p:cNvPr id="12" name="TextBox 12"/>
          <p:cNvSpPr txBox="1"/>
          <p:nvPr/>
        </p:nvSpPr>
        <p:spPr>
          <a:xfrm>
            <a:off x="6685639" y="3602029"/>
            <a:ext cx="4789765" cy="3684439"/>
          </a:xfrm>
          <a:prstGeom prst="rect">
            <a:avLst/>
          </a:prstGeom>
        </p:spPr>
        <p:txBody>
          <a:bodyPr lIns="0" tIns="0" rIns="0" bIns="0" rtlCol="0" anchor="t">
            <a:spAutoFit/>
          </a:bodyPr>
          <a:lstStyle/>
          <a:p>
            <a:pPr algn="l">
              <a:lnSpc>
                <a:spcPts val="4852"/>
              </a:lnSpc>
            </a:pPr>
            <a:r>
              <a:rPr lang="en-US" sz="3032">
                <a:solidFill>
                  <a:srgbClr val="FFFFFF"/>
                </a:solidFill>
                <a:latin typeface="Times New Roman"/>
                <a:ea typeface="Times New Roman"/>
                <a:cs typeface="Times New Roman"/>
                <a:sym typeface="Times New Roman"/>
              </a:rPr>
              <a:t>Overloading makes your code more intuitive and user-friendly, as developers can call the same method with different arguments to achieve similar functionality.</a:t>
            </a:r>
          </a:p>
        </p:txBody>
      </p:sp>
      <p:grpSp>
        <p:nvGrpSpPr>
          <p:cNvPr id="13" name="Group 13"/>
          <p:cNvGrpSpPr/>
          <p:nvPr/>
        </p:nvGrpSpPr>
        <p:grpSpPr>
          <a:xfrm>
            <a:off x="12265321" y="2315138"/>
            <a:ext cx="5413605" cy="5957785"/>
            <a:chOff x="0" y="0"/>
            <a:chExt cx="1425805" cy="1569129"/>
          </a:xfrm>
        </p:grpSpPr>
        <p:sp>
          <p:nvSpPr>
            <p:cNvPr id="14" name="Freeform 14"/>
            <p:cNvSpPr/>
            <p:nvPr/>
          </p:nvSpPr>
          <p:spPr>
            <a:xfrm>
              <a:off x="0" y="0"/>
              <a:ext cx="1425806" cy="1569129"/>
            </a:xfrm>
            <a:custGeom>
              <a:avLst/>
              <a:gdLst/>
              <a:ahLst/>
              <a:cxnLst/>
              <a:rect l="l" t="t" r="r" b="b"/>
              <a:pathLst>
                <a:path w="1425806" h="1569129">
                  <a:moveTo>
                    <a:pt x="72934" y="0"/>
                  </a:moveTo>
                  <a:lnTo>
                    <a:pt x="1352871" y="0"/>
                  </a:lnTo>
                  <a:cubicBezTo>
                    <a:pt x="1372214" y="0"/>
                    <a:pt x="1390766" y="7684"/>
                    <a:pt x="1404444" y="21362"/>
                  </a:cubicBezTo>
                  <a:cubicBezTo>
                    <a:pt x="1418121" y="35040"/>
                    <a:pt x="1425806" y="53591"/>
                    <a:pt x="1425806" y="72934"/>
                  </a:cubicBezTo>
                  <a:lnTo>
                    <a:pt x="1425806" y="1496194"/>
                  </a:lnTo>
                  <a:cubicBezTo>
                    <a:pt x="1425806" y="1515538"/>
                    <a:pt x="1418121" y="1534089"/>
                    <a:pt x="1404444" y="1547767"/>
                  </a:cubicBezTo>
                  <a:cubicBezTo>
                    <a:pt x="1390766" y="1561445"/>
                    <a:pt x="1372214" y="1569129"/>
                    <a:pt x="1352871" y="1569129"/>
                  </a:cubicBezTo>
                  <a:lnTo>
                    <a:pt x="72934" y="1569129"/>
                  </a:lnTo>
                  <a:cubicBezTo>
                    <a:pt x="53591" y="1569129"/>
                    <a:pt x="35040" y="1561445"/>
                    <a:pt x="21362" y="1547767"/>
                  </a:cubicBezTo>
                  <a:cubicBezTo>
                    <a:pt x="7684" y="1534089"/>
                    <a:pt x="0" y="1515538"/>
                    <a:pt x="0" y="1496194"/>
                  </a:cubicBezTo>
                  <a:lnTo>
                    <a:pt x="0" y="72934"/>
                  </a:lnTo>
                  <a:cubicBezTo>
                    <a:pt x="0" y="53591"/>
                    <a:pt x="7684" y="35040"/>
                    <a:pt x="21362" y="21362"/>
                  </a:cubicBezTo>
                  <a:cubicBezTo>
                    <a:pt x="35040" y="7684"/>
                    <a:pt x="53591" y="0"/>
                    <a:pt x="72934" y="0"/>
                  </a:cubicBezTo>
                  <a:close/>
                </a:path>
              </a:pathLst>
            </a:custGeom>
            <a:solidFill>
              <a:srgbClr val="0088A3"/>
            </a:solidFill>
          </p:spPr>
        </p:sp>
        <p:sp>
          <p:nvSpPr>
            <p:cNvPr id="15" name="TextBox 15"/>
            <p:cNvSpPr txBox="1"/>
            <p:nvPr/>
          </p:nvSpPr>
          <p:spPr>
            <a:xfrm>
              <a:off x="0" y="-133350"/>
              <a:ext cx="1425805" cy="1702479"/>
            </a:xfrm>
            <a:prstGeom prst="rect">
              <a:avLst/>
            </a:prstGeom>
          </p:spPr>
          <p:txBody>
            <a:bodyPr lIns="50800" tIns="50800" rIns="50800" bIns="50800" rtlCol="0" anchor="ctr"/>
            <a:lstStyle/>
            <a:p>
              <a:pPr algn="ctr">
                <a:lnSpc>
                  <a:spcPts val="3572"/>
                </a:lnSpc>
              </a:pPr>
              <a:endParaRPr/>
            </a:p>
          </p:txBody>
        </p:sp>
      </p:grpSp>
      <p:sp>
        <p:nvSpPr>
          <p:cNvPr id="16" name="TextBox 16"/>
          <p:cNvSpPr txBox="1"/>
          <p:nvPr/>
        </p:nvSpPr>
        <p:spPr>
          <a:xfrm>
            <a:off x="1028700" y="629172"/>
            <a:ext cx="6905357" cy="1047793"/>
          </a:xfrm>
          <a:prstGeom prst="rect">
            <a:avLst/>
          </a:prstGeom>
        </p:spPr>
        <p:txBody>
          <a:bodyPr lIns="0" tIns="0" rIns="0" bIns="0" rtlCol="0" anchor="t">
            <a:spAutoFit/>
          </a:bodyPr>
          <a:lstStyle/>
          <a:p>
            <a:pPr algn="l">
              <a:lnSpc>
                <a:spcPts val="7499"/>
              </a:lnSpc>
            </a:pPr>
            <a:r>
              <a:rPr lang="en-US" sz="6000">
                <a:solidFill>
                  <a:srgbClr val="E7E1E7"/>
                </a:solidFill>
                <a:latin typeface="Times New Roman Bold"/>
                <a:ea typeface="Times New Roman Bold"/>
                <a:cs typeface="Times New Roman Bold"/>
                <a:sym typeface="Times New Roman Bold"/>
              </a:rPr>
              <a:t>Overloaded Methods</a:t>
            </a:r>
          </a:p>
        </p:txBody>
      </p:sp>
      <p:sp>
        <p:nvSpPr>
          <p:cNvPr id="17" name="TextBox 17"/>
          <p:cNvSpPr txBox="1"/>
          <p:nvPr/>
        </p:nvSpPr>
        <p:spPr>
          <a:xfrm>
            <a:off x="720859" y="2442750"/>
            <a:ext cx="4646666" cy="698557"/>
          </a:xfrm>
          <a:prstGeom prst="rect">
            <a:avLst/>
          </a:prstGeom>
        </p:spPr>
        <p:txBody>
          <a:bodyPr lIns="0" tIns="0" rIns="0" bIns="0" rtlCol="0" anchor="t">
            <a:spAutoFit/>
          </a:bodyPr>
          <a:lstStyle/>
          <a:p>
            <a:pPr algn="ctr">
              <a:lnSpc>
                <a:spcPts val="4999"/>
              </a:lnSpc>
            </a:pPr>
            <a:r>
              <a:rPr lang="en-US" sz="3999">
                <a:solidFill>
                  <a:srgbClr val="E7E1E7"/>
                </a:solidFill>
                <a:latin typeface="Times New Roman Bold"/>
                <a:ea typeface="Times New Roman Bold"/>
                <a:cs typeface="Times New Roman Bold"/>
                <a:sym typeface="Times New Roman Bold"/>
              </a:rPr>
              <a:t>What is Overloading?</a:t>
            </a:r>
          </a:p>
        </p:txBody>
      </p:sp>
      <p:sp>
        <p:nvSpPr>
          <p:cNvPr id="18" name="TextBox 18"/>
          <p:cNvSpPr txBox="1"/>
          <p:nvPr/>
        </p:nvSpPr>
        <p:spPr>
          <a:xfrm>
            <a:off x="808803" y="3066087"/>
            <a:ext cx="4610191" cy="4903639"/>
          </a:xfrm>
          <a:prstGeom prst="rect">
            <a:avLst/>
          </a:prstGeom>
        </p:spPr>
        <p:txBody>
          <a:bodyPr lIns="0" tIns="0" rIns="0" bIns="0" rtlCol="0" anchor="t">
            <a:spAutoFit/>
          </a:bodyPr>
          <a:lstStyle/>
          <a:p>
            <a:pPr algn="l">
              <a:lnSpc>
                <a:spcPts val="4852"/>
              </a:lnSpc>
            </a:pPr>
            <a:r>
              <a:rPr lang="en-US" sz="3032">
                <a:solidFill>
                  <a:srgbClr val="FFFFFF"/>
                </a:solidFill>
                <a:latin typeface="Times New Roman"/>
                <a:ea typeface="Times New Roman"/>
                <a:cs typeface="Times New Roman"/>
                <a:sym typeface="Times New Roman"/>
              </a:rPr>
              <a:t>Overloading allows you to define multiple methods with the same name, but with different parameter lists. The compiler will choose the appropriate method to call based on the arguments provided.</a:t>
            </a:r>
          </a:p>
        </p:txBody>
      </p:sp>
      <p:sp>
        <p:nvSpPr>
          <p:cNvPr id="19" name="TextBox 19"/>
          <p:cNvSpPr txBox="1"/>
          <p:nvPr/>
        </p:nvSpPr>
        <p:spPr>
          <a:xfrm>
            <a:off x="6235170" y="2464960"/>
            <a:ext cx="5610021" cy="601127"/>
          </a:xfrm>
          <a:prstGeom prst="rect">
            <a:avLst/>
          </a:prstGeom>
        </p:spPr>
        <p:txBody>
          <a:bodyPr wrap="square" lIns="0" tIns="0" rIns="0" bIns="0" rtlCol="0" anchor="t">
            <a:spAutoFit/>
          </a:bodyPr>
          <a:lstStyle/>
          <a:p>
            <a:pPr algn="ctr">
              <a:lnSpc>
                <a:spcPts val="4999"/>
              </a:lnSpc>
            </a:pPr>
            <a:r>
              <a:rPr lang="en-US" sz="3999" dirty="0">
                <a:solidFill>
                  <a:srgbClr val="E7E1E7"/>
                </a:solidFill>
                <a:latin typeface="Times New Roman Bold"/>
                <a:ea typeface="Times New Roman Bold"/>
                <a:cs typeface="Times New Roman Bold"/>
                <a:sym typeface="Times New Roman Bold"/>
              </a:rPr>
              <a:t>Benefits of Overloading</a:t>
            </a:r>
          </a:p>
        </p:txBody>
      </p:sp>
      <p:sp>
        <p:nvSpPr>
          <p:cNvPr id="20" name="TextBox 20"/>
          <p:cNvSpPr txBox="1"/>
          <p:nvPr/>
        </p:nvSpPr>
        <p:spPr>
          <a:xfrm>
            <a:off x="12649200" y="2615573"/>
            <a:ext cx="4610100" cy="601127"/>
          </a:xfrm>
          <a:prstGeom prst="rect">
            <a:avLst/>
          </a:prstGeom>
        </p:spPr>
        <p:txBody>
          <a:bodyPr wrap="square" lIns="0" tIns="0" rIns="0" bIns="0" rtlCol="0" anchor="t">
            <a:spAutoFit/>
          </a:bodyPr>
          <a:lstStyle/>
          <a:p>
            <a:pPr algn="l">
              <a:lnSpc>
                <a:spcPts val="4999"/>
              </a:lnSpc>
            </a:pPr>
            <a:r>
              <a:rPr lang="en-US" sz="3999" dirty="0">
                <a:solidFill>
                  <a:srgbClr val="E7E1E7"/>
                </a:solidFill>
                <a:latin typeface="Times New Roman Bold"/>
                <a:ea typeface="Times New Roman Bold"/>
                <a:cs typeface="Times New Roman Bold"/>
                <a:sym typeface="Times New Roman Bold"/>
              </a:rPr>
              <a:t>Common Use Cases</a:t>
            </a:r>
          </a:p>
        </p:txBody>
      </p:sp>
      <p:sp>
        <p:nvSpPr>
          <p:cNvPr id="21" name="TextBox 21"/>
          <p:cNvSpPr txBox="1"/>
          <p:nvPr/>
        </p:nvSpPr>
        <p:spPr>
          <a:xfrm>
            <a:off x="13289503" y="3602029"/>
            <a:ext cx="3694658" cy="3684439"/>
          </a:xfrm>
          <a:prstGeom prst="rect">
            <a:avLst/>
          </a:prstGeom>
        </p:spPr>
        <p:txBody>
          <a:bodyPr lIns="0" tIns="0" rIns="0" bIns="0" rtlCol="0" anchor="t">
            <a:spAutoFit/>
          </a:bodyPr>
          <a:lstStyle/>
          <a:p>
            <a:pPr algn="l">
              <a:lnSpc>
                <a:spcPts val="4852"/>
              </a:lnSpc>
            </a:pPr>
            <a:r>
              <a:rPr lang="en-US" sz="3032">
                <a:solidFill>
                  <a:srgbClr val="FFFFFF"/>
                </a:solidFill>
                <a:latin typeface="Times New Roman"/>
                <a:ea typeface="Times New Roman"/>
                <a:cs typeface="Times New Roman"/>
                <a:sym typeface="Times New Roman"/>
              </a:rPr>
              <a:t>Overloading is often used for constructors, utility methods, and methods that perform similar operations but with varying inputs.</a:t>
            </a:r>
          </a:p>
        </p:txBody>
      </p:sp>
      <p:sp>
        <p:nvSpPr>
          <p:cNvPr id="22" name="Freeform 22"/>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7" y="1042422"/>
            <a:ext cx="10447912" cy="983774"/>
          </a:xfrm>
          <a:prstGeom prst="rect">
            <a:avLst/>
          </a:prstGeom>
        </p:spPr>
        <p:txBody>
          <a:bodyPr lIns="0" tIns="0" rIns="0" bIns="0" rtlCol="0" anchor="t">
            <a:spAutoFit/>
          </a:bodyPr>
          <a:lstStyle/>
          <a:p>
            <a:pPr algn="l">
              <a:lnSpc>
                <a:spcPts val="6976"/>
              </a:lnSpc>
            </a:pPr>
            <a:r>
              <a:rPr lang="en-US" sz="5581">
                <a:solidFill>
                  <a:srgbClr val="E7E1E7"/>
                </a:solidFill>
                <a:latin typeface="Times New Roman Bold"/>
                <a:ea typeface="Times New Roman Bold"/>
                <a:cs typeface="Times New Roman Bold"/>
                <a:sym typeface="Times New Roman Bold"/>
              </a:rPr>
              <a:t>Overloaded Constructor Methods</a:t>
            </a:r>
          </a:p>
        </p:txBody>
      </p:sp>
      <p:grpSp>
        <p:nvGrpSpPr>
          <p:cNvPr id="7" name="Group 7"/>
          <p:cNvGrpSpPr/>
          <p:nvPr/>
        </p:nvGrpSpPr>
        <p:grpSpPr>
          <a:xfrm>
            <a:off x="992238" y="2441228"/>
            <a:ext cx="5245447" cy="4344740"/>
            <a:chOff x="0" y="0"/>
            <a:chExt cx="6993930" cy="5792987"/>
          </a:xfrm>
        </p:grpSpPr>
        <p:sp>
          <p:nvSpPr>
            <p:cNvPr id="8" name="Freeform 8"/>
            <p:cNvSpPr/>
            <p:nvPr/>
          </p:nvSpPr>
          <p:spPr>
            <a:xfrm>
              <a:off x="0" y="0"/>
              <a:ext cx="6994017" cy="5793105"/>
            </a:xfrm>
            <a:custGeom>
              <a:avLst/>
              <a:gdLst/>
              <a:ahLst/>
              <a:cxnLst/>
              <a:rect l="l" t="t" r="r" b="b"/>
              <a:pathLst>
                <a:path w="6994017" h="5793105">
                  <a:moveTo>
                    <a:pt x="0" y="56769"/>
                  </a:moveTo>
                  <a:cubicBezTo>
                    <a:pt x="0" y="25400"/>
                    <a:pt x="25400" y="0"/>
                    <a:pt x="56769" y="0"/>
                  </a:cubicBezTo>
                  <a:lnTo>
                    <a:pt x="6937248" y="0"/>
                  </a:lnTo>
                  <a:cubicBezTo>
                    <a:pt x="6968617" y="0"/>
                    <a:pt x="6994017" y="25400"/>
                    <a:pt x="6994017" y="56769"/>
                  </a:cubicBezTo>
                  <a:lnTo>
                    <a:pt x="6994017" y="5736336"/>
                  </a:lnTo>
                  <a:cubicBezTo>
                    <a:pt x="6994017" y="5767705"/>
                    <a:pt x="6968617" y="5793105"/>
                    <a:pt x="6937248" y="5793105"/>
                  </a:cubicBezTo>
                  <a:lnTo>
                    <a:pt x="56769" y="5793105"/>
                  </a:lnTo>
                  <a:cubicBezTo>
                    <a:pt x="25400" y="5793105"/>
                    <a:pt x="0" y="5767705"/>
                    <a:pt x="0" y="5736336"/>
                  </a:cubicBezTo>
                  <a:close/>
                </a:path>
              </a:pathLst>
            </a:custGeom>
            <a:solidFill>
              <a:srgbClr val="0088A3"/>
            </a:solidFill>
          </p:spPr>
        </p:sp>
      </p:grpSp>
      <p:sp>
        <p:nvSpPr>
          <p:cNvPr id="9" name="TextBox 9"/>
          <p:cNvSpPr txBox="1"/>
          <p:nvPr/>
        </p:nvSpPr>
        <p:spPr>
          <a:xfrm>
            <a:off x="1367195" y="2684740"/>
            <a:ext cx="4660297" cy="597639"/>
          </a:xfrm>
          <a:prstGeom prst="rect">
            <a:avLst/>
          </a:prstGeom>
        </p:spPr>
        <p:txBody>
          <a:bodyPr lIns="0" tIns="0" rIns="0" bIns="0" rtlCol="0" anchor="t">
            <a:spAutoFit/>
          </a:bodyPr>
          <a:lstStyle/>
          <a:p>
            <a:pPr algn="ctr">
              <a:lnSpc>
                <a:spcPts val="4238"/>
              </a:lnSpc>
            </a:pPr>
            <a:r>
              <a:rPr lang="en-US" sz="3391">
                <a:solidFill>
                  <a:srgbClr val="FFFFFF"/>
                </a:solidFill>
                <a:latin typeface="Times New Roman Bold"/>
                <a:ea typeface="Times New Roman Bold"/>
                <a:cs typeface="Times New Roman Bold"/>
                <a:sym typeface="Times New Roman Bold"/>
              </a:rPr>
              <a:t>Constructor Overloading</a:t>
            </a:r>
          </a:p>
        </p:txBody>
      </p:sp>
      <p:sp>
        <p:nvSpPr>
          <p:cNvPr id="10" name="TextBox 10"/>
          <p:cNvSpPr txBox="1"/>
          <p:nvPr/>
        </p:nvSpPr>
        <p:spPr>
          <a:xfrm>
            <a:off x="1368445" y="3415246"/>
            <a:ext cx="4495532" cy="2785287"/>
          </a:xfrm>
          <a:prstGeom prst="rect">
            <a:avLst/>
          </a:prstGeom>
        </p:spPr>
        <p:txBody>
          <a:bodyPr lIns="0" tIns="0" rIns="0" bIns="0" rtlCol="0" anchor="t">
            <a:spAutoFit/>
          </a:bodyPr>
          <a:lstStyle/>
          <a:p>
            <a:pPr algn="l">
              <a:lnSpc>
                <a:spcPts val="4372"/>
              </a:lnSpc>
            </a:pPr>
            <a:r>
              <a:rPr lang="en-US" sz="2732">
                <a:solidFill>
                  <a:srgbClr val="FFFFFF"/>
                </a:solidFill>
                <a:latin typeface="Times New Roman"/>
                <a:ea typeface="Times New Roman"/>
                <a:cs typeface="Times New Roman"/>
                <a:sym typeface="Times New Roman"/>
              </a:rPr>
              <a:t>Constructors can also be overloaded, allowing you to create objects with different initial states depending on the arguments passed.</a:t>
            </a:r>
          </a:p>
        </p:txBody>
      </p:sp>
      <p:grpSp>
        <p:nvGrpSpPr>
          <p:cNvPr id="11" name="Group 11"/>
          <p:cNvGrpSpPr/>
          <p:nvPr/>
        </p:nvGrpSpPr>
        <p:grpSpPr>
          <a:xfrm>
            <a:off x="6521202" y="2441228"/>
            <a:ext cx="5245447" cy="4344740"/>
            <a:chOff x="0" y="0"/>
            <a:chExt cx="6993930" cy="5792987"/>
          </a:xfrm>
        </p:grpSpPr>
        <p:sp>
          <p:nvSpPr>
            <p:cNvPr id="12" name="Freeform 12"/>
            <p:cNvSpPr/>
            <p:nvPr/>
          </p:nvSpPr>
          <p:spPr>
            <a:xfrm>
              <a:off x="0" y="0"/>
              <a:ext cx="6994017" cy="5793105"/>
            </a:xfrm>
            <a:custGeom>
              <a:avLst/>
              <a:gdLst/>
              <a:ahLst/>
              <a:cxnLst/>
              <a:rect l="l" t="t" r="r" b="b"/>
              <a:pathLst>
                <a:path w="6994017" h="5793105">
                  <a:moveTo>
                    <a:pt x="0" y="56769"/>
                  </a:moveTo>
                  <a:cubicBezTo>
                    <a:pt x="0" y="25400"/>
                    <a:pt x="25400" y="0"/>
                    <a:pt x="56769" y="0"/>
                  </a:cubicBezTo>
                  <a:lnTo>
                    <a:pt x="6937248" y="0"/>
                  </a:lnTo>
                  <a:cubicBezTo>
                    <a:pt x="6968617" y="0"/>
                    <a:pt x="6994017" y="25400"/>
                    <a:pt x="6994017" y="56769"/>
                  </a:cubicBezTo>
                  <a:lnTo>
                    <a:pt x="6994017" y="5736336"/>
                  </a:lnTo>
                  <a:cubicBezTo>
                    <a:pt x="6994017" y="5767705"/>
                    <a:pt x="6968617" y="5793105"/>
                    <a:pt x="6937248" y="5793105"/>
                  </a:cubicBezTo>
                  <a:lnTo>
                    <a:pt x="56769" y="5793105"/>
                  </a:lnTo>
                  <a:cubicBezTo>
                    <a:pt x="25400" y="5793105"/>
                    <a:pt x="0" y="5767705"/>
                    <a:pt x="0" y="5736336"/>
                  </a:cubicBezTo>
                  <a:close/>
                </a:path>
              </a:pathLst>
            </a:custGeom>
            <a:solidFill>
              <a:srgbClr val="0088A3"/>
            </a:solidFill>
          </p:spPr>
        </p:sp>
      </p:grpSp>
      <p:sp>
        <p:nvSpPr>
          <p:cNvPr id="13" name="TextBox 13"/>
          <p:cNvSpPr txBox="1"/>
          <p:nvPr/>
        </p:nvSpPr>
        <p:spPr>
          <a:xfrm>
            <a:off x="6521203" y="2684732"/>
            <a:ext cx="5341411" cy="597647"/>
          </a:xfrm>
          <a:prstGeom prst="rect">
            <a:avLst/>
          </a:prstGeom>
        </p:spPr>
        <p:txBody>
          <a:bodyPr lIns="0" tIns="0" rIns="0" bIns="0" rtlCol="0" anchor="t">
            <a:spAutoFit/>
          </a:bodyPr>
          <a:lstStyle/>
          <a:p>
            <a:pPr algn="ctr">
              <a:lnSpc>
                <a:spcPts val="4237"/>
              </a:lnSpc>
            </a:pPr>
            <a:r>
              <a:rPr lang="en-US" sz="3390">
                <a:solidFill>
                  <a:srgbClr val="FFFFFF"/>
                </a:solidFill>
                <a:latin typeface="Times New Roman Bold"/>
                <a:ea typeface="Times New Roman Bold"/>
                <a:cs typeface="Times New Roman Bold"/>
                <a:sym typeface="Times New Roman Bold"/>
              </a:rPr>
              <a:t>Flexibility and Convenience</a:t>
            </a:r>
          </a:p>
        </p:txBody>
      </p:sp>
      <p:sp>
        <p:nvSpPr>
          <p:cNvPr id="14" name="TextBox 14"/>
          <p:cNvSpPr txBox="1"/>
          <p:nvPr/>
        </p:nvSpPr>
        <p:spPr>
          <a:xfrm>
            <a:off x="6896160" y="3380377"/>
            <a:ext cx="4495532" cy="3337737"/>
          </a:xfrm>
          <a:prstGeom prst="rect">
            <a:avLst/>
          </a:prstGeom>
        </p:spPr>
        <p:txBody>
          <a:bodyPr lIns="0" tIns="0" rIns="0" bIns="0" rtlCol="0" anchor="t">
            <a:spAutoFit/>
          </a:bodyPr>
          <a:lstStyle/>
          <a:p>
            <a:pPr algn="l">
              <a:lnSpc>
                <a:spcPts val="4372"/>
              </a:lnSpc>
            </a:pPr>
            <a:r>
              <a:rPr lang="en-US" sz="2732">
                <a:solidFill>
                  <a:srgbClr val="FFFFFF"/>
                </a:solidFill>
                <a:latin typeface="Times New Roman"/>
                <a:ea typeface="Times New Roman"/>
                <a:cs typeface="Times New Roman"/>
                <a:sym typeface="Times New Roman"/>
              </a:rPr>
              <a:t>Overloaded constructors provide more flexibility and convenience when creating new objects, as developers can choose the constructor that best fits their needs.</a:t>
            </a:r>
          </a:p>
        </p:txBody>
      </p:sp>
      <p:grpSp>
        <p:nvGrpSpPr>
          <p:cNvPr id="15" name="Group 15"/>
          <p:cNvGrpSpPr/>
          <p:nvPr/>
        </p:nvGrpSpPr>
        <p:grpSpPr>
          <a:xfrm>
            <a:off x="12050166" y="2441228"/>
            <a:ext cx="5245447" cy="4344740"/>
            <a:chOff x="0" y="0"/>
            <a:chExt cx="6993930" cy="5792987"/>
          </a:xfrm>
        </p:grpSpPr>
        <p:sp>
          <p:nvSpPr>
            <p:cNvPr id="16" name="Freeform 16"/>
            <p:cNvSpPr/>
            <p:nvPr/>
          </p:nvSpPr>
          <p:spPr>
            <a:xfrm>
              <a:off x="0" y="0"/>
              <a:ext cx="6994017" cy="5793105"/>
            </a:xfrm>
            <a:custGeom>
              <a:avLst/>
              <a:gdLst/>
              <a:ahLst/>
              <a:cxnLst/>
              <a:rect l="l" t="t" r="r" b="b"/>
              <a:pathLst>
                <a:path w="6994017" h="5793105">
                  <a:moveTo>
                    <a:pt x="0" y="56769"/>
                  </a:moveTo>
                  <a:cubicBezTo>
                    <a:pt x="0" y="25400"/>
                    <a:pt x="25400" y="0"/>
                    <a:pt x="56769" y="0"/>
                  </a:cubicBezTo>
                  <a:lnTo>
                    <a:pt x="6937248" y="0"/>
                  </a:lnTo>
                  <a:cubicBezTo>
                    <a:pt x="6968617" y="0"/>
                    <a:pt x="6994017" y="25400"/>
                    <a:pt x="6994017" y="56769"/>
                  </a:cubicBezTo>
                  <a:lnTo>
                    <a:pt x="6994017" y="5736336"/>
                  </a:lnTo>
                  <a:cubicBezTo>
                    <a:pt x="6994017" y="5767705"/>
                    <a:pt x="6968617" y="5793105"/>
                    <a:pt x="6937248" y="5793105"/>
                  </a:cubicBezTo>
                  <a:lnTo>
                    <a:pt x="56769" y="5793105"/>
                  </a:lnTo>
                  <a:cubicBezTo>
                    <a:pt x="25400" y="5793105"/>
                    <a:pt x="0" y="5767705"/>
                    <a:pt x="0" y="5736336"/>
                  </a:cubicBezTo>
                  <a:close/>
                </a:path>
              </a:pathLst>
            </a:custGeom>
            <a:solidFill>
              <a:srgbClr val="0088A3"/>
            </a:solidFill>
          </p:spPr>
        </p:sp>
      </p:grpSp>
      <p:sp>
        <p:nvSpPr>
          <p:cNvPr id="17" name="TextBox 17"/>
          <p:cNvSpPr txBox="1"/>
          <p:nvPr/>
        </p:nvSpPr>
        <p:spPr>
          <a:xfrm>
            <a:off x="12425125" y="2684740"/>
            <a:ext cx="3361164" cy="597647"/>
          </a:xfrm>
          <a:prstGeom prst="rect">
            <a:avLst/>
          </a:prstGeom>
        </p:spPr>
        <p:txBody>
          <a:bodyPr lIns="0" tIns="0" rIns="0" bIns="0" rtlCol="0" anchor="t">
            <a:spAutoFit/>
          </a:bodyPr>
          <a:lstStyle/>
          <a:p>
            <a:pPr algn="ctr">
              <a:lnSpc>
                <a:spcPts val="4237"/>
              </a:lnSpc>
            </a:pPr>
            <a:r>
              <a:rPr lang="en-US" sz="3390">
                <a:solidFill>
                  <a:srgbClr val="FFFFFF"/>
                </a:solidFill>
                <a:latin typeface="Times New Roman Bold"/>
                <a:ea typeface="Times New Roman Bold"/>
                <a:cs typeface="Times New Roman Bold"/>
                <a:sym typeface="Times New Roman Bold"/>
              </a:rPr>
              <a:t>Promoting Reuse</a:t>
            </a:r>
          </a:p>
        </p:txBody>
      </p:sp>
      <p:sp>
        <p:nvSpPr>
          <p:cNvPr id="18" name="TextBox 18"/>
          <p:cNvSpPr txBox="1"/>
          <p:nvPr/>
        </p:nvSpPr>
        <p:spPr>
          <a:xfrm>
            <a:off x="12425125" y="3221564"/>
            <a:ext cx="4495532" cy="2785287"/>
          </a:xfrm>
          <a:prstGeom prst="rect">
            <a:avLst/>
          </a:prstGeom>
        </p:spPr>
        <p:txBody>
          <a:bodyPr lIns="0" tIns="0" rIns="0" bIns="0" rtlCol="0" anchor="t">
            <a:spAutoFit/>
          </a:bodyPr>
          <a:lstStyle/>
          <a:p>
            <a:pPr algn="l">
              <a:lnSpc>
                <a:spcPts val="4372"/>
              </a:lnSpc>
            </a:pPr>
            <a:r>
              <a:rPr lang="en-US" sz="2732">
                <a:solidFill>
                  <a:srgbClr val="FFFFFF"/>
                </a:solidFill>
                <a:latin typeface="Times New Roman"/>
                <a:ea typeface="Times New Roman"/>
                <a:cs typeface="Times New Roman"/>
                <a:sym typeface="Times New Roman"/>
              </a:rPr>
              <a:t>Overloading constructors can promote code reuse by allowing you to share common initialization logic across multiple constructors.</a:t>
            </a:r>
          </a:p>
        </p:txBody>
      </p:sp>
      <p:grpSp>
        <p:nvGrpSpPr>
          <p:cNvPr id="19" name="Group 19"/>
          <p:cNvGrpSpPr/>
          <p:nvPr/>
        </p:nvGrpSpPr>
        <p:grpSpPr>
          <a:xfrm>
            <a:off x="992238" y="7069485"/>
            <a:ext cx="16303526" cy="2087315"/>
            <a:chOff x="0" y="0"/>
            <a:chExt cx="21738035" cy="2783087"/>
          </a:xfrm>
        </p:grpSpPr>
        <p:sp>
          <p:nvSpPr>
            <p:cNvPr id="20" name="Freeform 20"/>
            <p:cNvSpPr/>
            <p:nvPr/>
          </p:nvSpPr>
          <p:spPr>
            <a:xfrm>
              <a:off x="0" y="0"/>
              <a:ext cx="21738081" cy="2783078"/>
            </a:xfrm>
            <a:custGeom>
              <a:avLst/>
              <a:gdLst/>
              <a:ahLst/>
              <a:cxnLst/>
              <a:rect l="l" t="t" r="r" b="b"/>
              <a:pathLst>
                <a:path w="21738081" h="2783078">
                  <a:moveTo>
                    <a:pt x="0" y="56769"/>
                  </a:moveTo>
                  <a:cubicBezTo>
                    <a:pt x="0" y="25400"/>
                    <a:pt x="25400" y="0"/>
                    <a:pt x="56769" y="0"/>
                  </a:cubicBezTo>
                  <a:lnTo>
                    <a:pt x="21681312" y="0"/>
                  </a:lnTo>
                  <a:cubicBezTo>
                    <a:pt x="21712681" y="0"/>
                    <a:pt x="21738081" y="25400"/>
                    <a:pt x="21738081" y="56769"/>
                  </a:cubicBezTo>
                  <a:lnTo>
                    <a:pt x="21738081" y="2726309"/>
                  </a:lnTo>
                  <a:cubicBezTo>
                    <a:pt x="21738081" y="2757678"/>
                    <a:pt x="21712681" y="2783078"/>
                    <a:pt x="21681312" y="2783078"/>
                  </a:cubicBezTo>
                  <a:lnTo>
                    <a:pt x="56769" y="2783078"/>
                  </a:lnTo>
                  <a:cubicBezTo>
                    <a:pt x="25400" y="2783078"/>
                    <a:pt x="0" y="2757678"/>
                    <a:pt x="0" y="2726309"/>
                  </a:cubicBezTo>
                  <a:close/>
                </a:path>
              </a:pathLst>
            </a:custGeom>
            <a:solidFill>
              <a:srgbClr val="0088A3"/>
            </a:solidFill>
          </p:spPr>
        </p:sp>
      </p:grpSp>
      <p:sp>
        <p:nvSpPr>
          <p:cNvPr id="21" name="TextBox 21"/>
          <p:cNvSpPr txBox="1"/>
          <p:nvPr/>
        </p:nvSpPr>
        <p:spPr>
          <a:xfrm>
            <a:off x="1367195" y="7312997"/>
            <a:ext cx="3361164" cy="597639"/>
          </a:xfrm>
          <a:prstGeom prst="rect">
            <a:avLst/>
          </a:prstGeom>
        </p:spPr>
        <p:txBody>
          <a:bodyPr lIns="0" tIns="0" rIns="0" bIns="0" rtlCol="0" anchor="t">
            <a:spAutoFit/>
          </a:bodyPr>
          <a:lstStyle/>
          <a:p>
            <a:pPr algn="l">
              <a:lnSpc>
                <a:spcPts val="4238"/>
              </a:lnSpc>
            </a:pPr>
            <a:r>
              <a:rPr lang="en-US" sz="3391">
                <a:solidFill>
                  <a:srgbClr val="FFFFFF"/>
                </a:solidFill>
                <a:latin typeface="Times New Roman Bold"/>
                <a:ea typeface="Times New Roman Bold"/>
                <a:cs typeface="Times New Roman Bold"/>
                <a:sym typeface="Times New Roman Bold"/>
              </a:rPr>
              <a:t>Design Patterns</a:t>
            </a:r>
          </a:p>
        </p:txBody>
      </p:sp>
      <p:sp>
        <p:nvSpPr>
          <p:cNvPr id="22" name="TextBox 22"/>
          <p:cNvSpPr txBox="1"/>
          <p:nvPr/>
        </p:nvSpPr>
        <p:spPr>
          <a:xfrm>
            <a:off x="1367195" y="7849820"/>
            <a:ext cx="15553611" cy="1127937"/>
          </a:xfrm>
          <a:prstGeom prst="rect">
            <a:avLst/>
          </a:prstGeom>
        </p:spPr>
        <p:txBody>
          <a:bodyPr lIns="0" tIns="0" rIns="0" bIns="0" rtlCol="0" anchor="t">
            <a:spAutoFit/>
          </a:bodyPr>
          <a:lstStyle/>
          <a:p>
            <a:pPr algn="l">
              <a:lnSpc>
                <a:spcPts val="4372"/>
              </a:lnSpc>
            </a:pPr>
            <a:r>
              <a:rPr lang="en-US" sz="2732">
                <a:solidFill>
                  <a:srgbClr val="FFFFFF"/>
                </a:solidFill>
                <a:latin typeface="Times New Roman"/>
                <a:ea typeface="Times New Roman"/>
                <a:cs typeface="Times New Roman"/>
                <a:sym typeface="Times New Roman"/>
              </a:rPr>
              <a:t>Overloaded constructors are commonly used in design patterns like the Builder pattern to create complex objects with different configurations.</a:t>
            </a:r>
          </a:p>
        </p:txBody>
      </p:sp>
      <p:sp>
        <p:nvSpPr>
          <p:cNvPr id="23" name="Freeform 23"/>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7" y="2192418"/>
            <a:ext cx="6905357" cy="983774"/>
          </a:xfrm>
          <a:prstGeom prst="rect">
            <a:avLst/>
          </a:prstGeom>
        </p:spPr>
        <p:txBody>
          <a:bodyPr lIns="0" tIns="0" rIns="0" bIns="0" rtlCol="0" anchor="t">
            <a:spAutoFit/>
          </a:bodyPr>
          <a:lstStyle/>
          <a:p>
            <a:pPr algn="l">
              <a:lnSpc>
                <a:spcPts val="6976"/>
              </a:lnSpc>
            </a:pPr>
            <a:r>
              <a:rPr lang="en-US" sz="5581">
                <a:solidFill>
                  <a:srgbClr val="E7E1E7"/>
                </a:solidFill>
                <a:latin typeface="Times New Roman Bold"/>
                <a:ea typeface="Times New Roman Bold"/>
                <a:cs typeface="Times New Roman Bold"/>
                <a:sym typeface="Times New Roman Bold"/>
              </a:rPr>
              <a:t>Access Control</a:t>
            </a:r>
          </a:p>
        </p:txBody>
      </p:sp>
      <p:grpSp>
        <p:nvGrpSpPr>
          <p:cNvPr id="7" name="Group 7"/>
          <p:cNvGrpSpPr/>
          <p:nvPr/>
        </p:nvGrpSpPr>
        <p:grpSpPr>
          <a:xfrm>
            <a:off x="992238" y="3910161"/>
            <a:ext cx="637878" cy="637878"/>
            <a:chOff x="0" y="0"/>
            <a:chExt cx="850503" cy="850503"/>
          </a:xfrm>
        </p:grpSpPr>
        <p:sp>
          <p:nvSpPr>
            <p:cNvPr id="8" name="Freeform 8"/>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9" name="TextBox 9"/>
          <p:cNvSpPr txBox="1"/>
          <p:nvPr/>
        </p:nvSpPr>
        <p:spPr>
          <a:xfrm>
            <a:off x="1296204" y="4062145"/>
            <a:ext cx="29795" cy="504158"/>
          </a:xfrm>
          <a:prstGeom prst="rect">
            <a:avLst/>
          </a:prstGeom>
        </p:spPr>
        <p:txBody>
          <a:bodyPr lIns="0" tIns="0" rIns="0" bIns="0" rtlCol="0" anchor="t">
            <a:spAutoFit/>
          </a:bodyPr>
          <a:lstStyle/>
          <a:p>
            <a:pPr algn="ctr">
              <a:lnSpc>
                <a:spcPts val="3348"/>
              </a:lnSpc>
            </a:pPr>
            <a:r>
              <a:rPr lang="en-US" sz="3348">
                <a:solidFill>
                  <a:srgbClr val="FFFFFF"/>
                </a:solidFill>
                <a:latin typeface="Times New Roman Bold"/>
                <a:ea typeface="Times New Roman Bold"/>
                <a:cs typeface="Times New Roman Bold"/>
                <a:sym typeface="Times New Roman Bold"/>
              </a:rPr>
              <a:t>1</a:t>
            </a:r>
          </a:p>
        </p:txBody>
      </p:sp>
      <p:sp>
        <p:nvSpPr>
          <p:cNvPr id="10" name="TextBox 10"/>
          <p:cNvSpPr txBox="1"/>
          <p:nvPr/>
        </p:nvSpPr>
        <p:spPr>
          <a:xfrm>
            <a:off x="2005072" y="3889206"/>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Public</a:t>
            </a:r>
          </a:p>
        </p:txBody>
      </p:sp>
      <p:sp>
        <p:nvSpPr>
          <p:cNvPr id="11" name="TextBox 11"/>
          <p:cNvSpPr txBox="1"/>
          <p:nvPr/>
        </p:nvSpPr>
        <p:spPr>
          <a:xfrm>
            <a:off x="2005072" y="4435555"/>
            <a:ext cx="6905804"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Methods marked as public can be accessed from anywhere in your program, including outside the class.</a:t>
            </a:r>
          </a:p>
        </p:txBody>
      </p:sp>
      <p:grpSp>
        <p:nvGrpSpPr>
          <p:cNvPr id="12" name="Group 12"/>
          <p:cNvGrpSpPr/>
          <p:nvPr/>
        </p:nvGrpSpPr>
        <p:grpSpPr>
          <a:xfrm>
            <a:off x="9285834" y="3910161"/>
            <a:ext cx="637878" cy="637878"/>
            <a:chOff x="0" y="0"/>
            <a:chExt cx="850503" cy="850503"/>
          </a:xfrm>
        </p:grpSpPr>
        <p:sp>
          <p:nvSpPr>
            <p:cNvPr id="13" name="Freeform 13"/>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14" name="TextBox 14"/>
          <p:cNvSpPr txBox="1"/>
          <p:nvPr/>
        </p:nvSpPr>
        <p:spPr>
          <a:xfrm>
            <a:off x="9589800" y="4062145"/>
            <a:ext cx="29795" cy="504158"/>
          </a:xfrm>
          <a:prstGeom prst="rect">
            <a:avLst/>
          </a:prstGeom>
        </p:spPr>
        <p:txBody>
          <a:bodyPr lIns="0" tIns="0" rIns="0" bIns="0" rtlCol="0" anchor="t">
            <a:spAutoFit/>
          </a:bodyPr>
          <a:lstStyle/>
          <a:p>
            <a:pPr algn="ctr">
              <a:lnSpc>
                <a:spcPts val="3348"/>
              </a:lnSpc>
            </a:pPr>
            <a:r>
              <a:rPr lang="en-US" sz="3348">
                <a:solidFill>
                  <a:srgbClr val="FFFFFF"/>
                </a:solidFill>
                <a:latin typeface="Times New Roman Bold"/>
                <a:ea typeface="Times New Roman Bold"/>
                <a:cs typeface="Times New Roman Bold"/>
                <a:sym typeface="Times New Roman Bold"/>
              </a:rPr>
              <a:t>2</a:t>
            </a:r>
          </a:p>
        </p:txBody>
      </p:sp>
      <p:sp>
        <p:nvSpPr>
          <p:cNvPr id="15" name="TextBox 15"/>
          <p:cNvSpPr txBox="1"/>
          <p:nvPr/>
        </p:nvSpPr>
        <p:spPr>
          <a:xfrm>
            <a:off x="10298669" y="3889206"/>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Private</a:t>
            </a:r>
          </a:p>
        </p:txBody>
      </p:sp>
      <p:sp>
        <p:nvSpPr>
          <p:cNvPr id="16" name="TextBox 16"/>
          <p:cNvSpPr txBox="1"/>
          <p:nvPr/>
        </p:nvSpPr>
        <p:spPr>
          <a:xfrm>
            <a:off x="10298669" y="4435555"/>
            <a:ext cx="6905804"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Private methods can only be accessed within the same class, ensuring encapsulation and data hiding.</a:t>
            </a:r>
          </a:p>
        </p:txBody>
      </p:sp>
      <p:grpSp>
        <p:nvGrpSpPr>
          <p:cNvPr id="17" name="Group 17"/>
          <p:cNvGrpSpPr/>
          <p:nvPr/>
        </p:nvGrpSpPr>
        <p:grpSpPr>
          <a:xfrm>
            <a:off x="992238" y="6032898"/>
            <a:ext cx="637878" cy="637877"/>
            <a:chOff x="0" y="0"/>
            <a:chExt cx="850503" cy="850503"/>
          </a:xfrm>
        </p:grpSpPr>
        <p:sp>
          <p:nvSpPr>
            <p:cNvPr id="18" name="Freeform 18"/>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19" name="TextBox 19"/>
          <p:cNvSpPr txBox="1"/>
          <p:nvPr/>
        </p:nvSpPr>
        <p:spPr>
          <a:xfrm>
            <a:off x="1296204" y="6184880"/>
            <a:ext cx="29795" cy="504158"/>
          </a:xfrm>
          <a:prstGeom prst="rect">
            <a:avLst/>
          </a:prstGeom>
        </p:spPr>
        <p:txBody>
          <a:bodyPr lIns="0" tIns="0" rIns="0" bIns="0" rtlCol="0" anchor="t">
            <a:spAutoFit/>
          </a:bodyPr>
          <a:lstStyle/>
          <a:p>
            <a:pPr algn="ctr">
              <a:lnSpc>
                <a:spcPts val="3348"/>
              </a:lnSpc>
            </a:pPr>
            <a:r>
              <a:rPr lang="en-US" sz="3348">
                <a:solidFill>
                  <a:srgbClr val="FFFFFF"/>
                </a:solidFill>
                <a:latin typeface="Times New Roman Bold"/>
                <a:ea typeface="Times New Roman Bold"/>
                <a:cs typeface="Times New Roman Bold"/>
                <a:sym typeface="Times New Roman Bold"/>
              </a:rPr>
              <a:t>3</a:t>
            </a:r>
          </a:p>
        </p:txBody>
      </p:sp>
      <p:sp>
        <p:nvSpPr>
          <p:cNvPr id="20" name="TextBox 20"/>
          <p:cNvSpPr txBox="1"/>
          <p:nvPr/>
        </p:nvSpPr>
        <p:spPr>
          <a:xfrm>
            <a:off x="2005072" y="6011942"/>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Protected</a:t>
            </a:r>
          </a:p>
        </p:txBody>
      </p:sp>
      <p:sp>
        <p:nvSpPr>
          <p:cNvPr id="21" name="TextBox 21"/>
          <p:cNvSpPr txBox="1"/>
          <p:nvPr/>
        </p:nvSpPr>
        <p:spPr>
          <a:xfrm>
            <a:off x="2005072" y="6558290"/>
            <a:ext cx="6905804"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Protected methods can be accessed by the current class, as well as subclasses and classes in the same package.</a:t>
            </a:r>
          </a:p>
        </p:txBody>
      </p:sp>
      <p:grpSp>
        <p:nvGrpSpPr>
          <p:cNvPr id="22" name="Group 22"/>
          <p:cNvGrpSpPr/>
          <p:nvPr/>
        </p:nvGrpSpPr>
        <p:grpSpPr>
          <a:xfrm>
            <a:off x="9285834" y="6032898"/>
            <a:ext cx="637878" cy="637877"/>
            <a:chOff x="0" y="0"/>
            <a:chExt cx="850503" cy="850503"/>
          </a:xfrm>
        </p:grpSpPr>
        <p:sp>
          <p:nvSpPr>
            <p:cNvPr id="23" name="Freeform 23"/>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24" name="TextBox 24"/>
          <p:cNvSpPr txBox="1"/>
          <p:nvPr/>
        </p:nvSpPr>
        <p:spPr>
          <a:xfrm>
            <a:off x="9589800" y="6184880"/>
            <a:ext cx="29795" cy="504158"/>
          </a:xfrm>
          <a:prstGeom prst="rect">
            <a:avLst/>
          </a:prstGeom>
        </p:spPr>
        <p:txBody>
          <a:bodyPr lIns="0" tIns="0" rIns="0" bIns="0" rtlCol="0" anchor="t">
            <a:spAutoFit/>
          </a:bodyPr>
          <a:lstStyle/>
          <a:p>
            <a:pPr algn="ctr">
              <a:lnSpc>
                <a:spcPts val="3348"/>
              </a:lnSpc>
            </a:pPr>
            <a:r>
              <a:rPr lang="en-US" sz="3348">
                <a:solidFill>
                  <a:srgbClr val="FFFFFF"/>
                </a:solidFill>
                <a:latin typeface="Times New Roman Bold"/>
                <a:ea typeface="Times New Roman Bold"/>
                <a:cs typeface="Times New Roman Bold"/>
                <a:sym typeface="Times New Roman Bold"/>
              </a:rPr>
              <a:t>4</a:t>
            </a:r>
          </a:p>
        </p:txBody>
      </p:sp>
      <p:sp>
        <p:nvSpPr>
          <p:cNvPr id="25" name="TextBox 25"/>
          <p:cNvSpPr txBox="1"/>
          <p:nvPr/>
        </p:nvSpPr>
        <p:spPr>
          <a:xfrm>
            <a:off x="10298669" y="6011942"/>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Default</a:t>
            </a:r>
          </a:p>
        </p:txBody>
      </p:sp>
      <p:sp>
        <p:nvSpPr>
          <p:cNvPr id="26" name="TextBox 26"/>
          <p:cNvSpPr txBox="1"/>
          <p:nvPr/>
        </p:nvSpPr>
        <p:spPr>
          <a:xfrm>
            <a:off x="10298669" y="6558290"/>
            <a:ext cx="6905804" cy="136290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Methods without an access modifier are considered to have default access, meaning they can be accessed by classes in the same package.</a:t>
            </a:r>
          </a:p>
        </p:txBody>
      </p:sp>
      <p:sp>
        <p:nvSpPr>
          <p:cNvPr id="27" name="Freeform 27"/>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7" y="998071"/>
            <a:ext cx="6905357" cy="983774"/>
          </a:xfrm>
          <a:prstGeom prst="rect">
            <a:avLst/>
          </a:prstGeom>
        </p:spPr>
        <p:txBody>
          <a:bodyPr lIns="0" tIns="0" rIns="0" bIns="0" rtlCol="0" anchor="t">
            <a:spAutoFit/>
          </a:bodyPr>
          <a:lstStyle/>
          <a:p>
            <a:pPr algn="l">
              <a:lnSpc>
                <a:spcPts val="6976"/>
              </a:lnSpc>
            </a:pPr>
            <a:r>
              <a:rPr lang="en-US" sz="5581">
                <a:solidFill>
                  <a:srgbClr val="E7E1E7"/>
                </a:solidFill>
                <a:latin typeface="Times New Roman Bold"/>
                <a:ea typeface="Times New Roman Bold"/>
                <a:cs typeface="Times New Roman Bold"/>
                <a:sym typeface="Times New Roman Bold"/>
              </a:rPr>
              <a:t>Recursive Methods</a:t>
            </a:r>
          </a:p>
        </p:txBody>
      </p:sp>
      <p:sp>
        <p:nvSpPr>
          <p:cNvPr id="7" name="Freeform 7" descr="preencoded.png"/>
          <p:cNvSpPr/>
          <p:nvPr/>
        </p:nvSpPr>
        <p:spPr>
          <a:xfrm>
            <a:off x="992238" y="2396878"/>
            <a:ext cx="1417588" cy="2268141"/>
          </a:xfrm>
          <a:custGeom>
            <a:avLst/>
            <a:gdLst/>
            <a:ahLst/>
            <a:cxnLst/>
            <a:rect l="l" t="t" r="r" b="b"/>
            <a:pathLst>
              <a:path w="1417588" h="2268141">
                <a:moveTo>
                  <a:pt x="0" y="0"/>
                </a:moveTo>
                <a:lnTo>
                  <a:pt x="1417587" y="0"/>
                </a:lnTo>
                <a:lnTo>
                  <a:pt x="1417587" y="2268141"/>
                </a:lnTo>
                <a:lnTo>
                  <a:pt x="0" y="2268141"/>
                </a:lnTo>
                <a:lnTo>
                  <a:pt x="0" y="0"/>
                </a:lnTo>
                <a:close/>
              </a:path>
            </a:pathLst>
          </a:custGeom>
          <a:blipFill>
            <a:blip r:embed="rId3"/>
            <a:stretch>
              <a:fillRect l="-84" r="-84"/>
            </a:stretch>
          </a:blipFill>
        </p:spPr>
      </p:sp>
      <p:sp>
        <p:nvSpPr>
          <p:cNvPr id="8" name="TextBox 8"/>
          <p:cNvSpPr txBox="1"/>
          <p:nvPr/>
        </p:nvSpPr>
        <p:spPr>
          <a:xfrm>
            <a:off x="2926468" y="2659440"/>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What is Recursion?</a:t>
            </a:r>
          </a:p>
        </p:txBody>
      </p:sp>
      <p:sp>
        <p:nvSpPr>
          <p:cNvPr id="9" name="TextBox 9"/>
          <p:cNvSpPr txBox="1"/>
          <p:nvPr/>
        </p:nvSpPr>
        <p:spPr>
          <a:xfrm>
            <a:off x="2926467" y="3205787"/>
            <a:ext cx="14277856"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Recursion is a programming technique where a method calls itself to solve a problem by breaking it down into smaller, similar subproblems.</a:t>
            </a:r>
          </a:p>
        </p:txBody>
      </p:sp>
      <p:sp>
        <p:nvSpPr>
          <p:cNvPr id="10" name="Freeform 10" descr="preencoded.png"/>
          <p:cNvSpPr/>
          <p:nvPr/>
        </p:nvSpPr>
        <p:spPr>
          <a:xfrm>
            <a:off x="992238" y="4665017"/>
            <a:ext cx="1417588" cy="2268141"/>
          </a:xfrm>
          <a:custGeom>
            <a:avLst/>
            <a:gdLst/>
            <a:ahLst/>
            <a:cxnLst/>
            <a:rect l="l" t="t" r="r" b="b"/>
            <a:pathLst>
              <a:path w="1417588" h="2268141">
                <a:moveTo>
                  <a:pt x="0" y="0"/>
                </a:moveTo>
                <a:lnTo>
                  <a:pt x="1417587" y="0"/>
                </a:lnTo>
                <a:lnTo>
                  <a:pt x="1417587" y="2268142"/>
                </a:lnTo>
                <a:lnTo>
                  <a:pt x="0" y="2268142"/>
                </a:lnTo>
                <a:lnTo>
                  <a:pt x="0" y="0"/>
                </a:lnTo>
                <a:close/>
              </a:path>
            </a:pathLst>
          </a:custGeom>
          <a:blipFill>
            <a:blip r:embed="rId4"/>
            <a:stretch>
              <a:fillRect l="-84" r="-84"/>
            </a:stretch>
          </a:blipFill>
        </p:spPr>
      </p:sp>
      <p:sp>
        <p:nvSpPr>
          <p:cNvPr id="11" name="TextBox 11"/>
          <p:cNvSpPr txBox="1"/>
          <p:nvPr/>
        </p:nvSpPr>
        <p:spPr>
          <a:xfrm>
            <a:off x="2926468" y="4927580"/>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Recursive Calls</a:t>
            </a:r>
          </a:p>
        </p:txBody>
      </p:sp>
      <p:sp>
        <p:nvSpPr>
          <p:cNvPr id="12" name="TextBox 12"/>
          <p:cNvSpPr txBox="1"/>
          <p:nvPr/>
        </p:nvSpPr>
        <p:spPr>
          <a:xfrm>
            <a:off x="2926467" y="5473929"/>
            <a:ext cx="14277856"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The recursive method continues to call itself until it reaches a base case, at which point the method returns and the call stack unwinds.</a:t>
            </a:r>
          </a:p>
        </p:txBody>
      </p:sp>
      <p:sp>
        <p:nvSpPr>
          <p:cNvPr id="13" name="Freeform 13" descr="preencoded.png"/>
          <p:cNvSpPr/>
          <p:nvPr/>
        </p:nvSpPr>
        <p:spPr>
          <a:xfrm>
            <a:off x="992238" y="6933159"/>
            <a:ext cx="1417588" cy="2268141"/>
          </a:xfrm>
          <a:custGeom>
            <a:avLst/>
            <a:gdLst/>
            <a:ahLst/>
            <a:cxnLst/>
            <a:rect l="l" t="t" r="r" b="b"/>
            <a:pathLst>
              <a:path w="1417588" h="2268141">
                <a:moveTo>
                  <a:pt x="0" y="0"/>
                </a:moveTo>
                <a:lnTo>
                  <a:pt x="1417587" y="0"/>
                </a:lnTo>
                <a:lnTo>
                  <a:pt x="1417587" y="2268141"/>
                </a:lnTo>
                <a:lnTo>
                  <a:pt x="0" y="2268141"/>
                </a:lnTo>
                <a:lnTo>
                  <a:pt x="0" y="0"/>
                </a:lnTo>
                <a:close/>
              </a:path>
            </a:pathLst>
          </a:custGeom>
          <a:blipFill>
            <a:blip r:embed="rId5"/>
            <a:stretch>
              <a:fillRect l="-84" r="-84"/>
            </a:stretch>
          </a:blipFill>
        </p:spPr>
      </p:sp>
      <p:sp>
        <p:nvSpPr>
          <p:cNvPr id="14" name="TextBox 14"/>
          <p:cNvSpPr txBox="1"/>
          <p:nvPr/>
        </p:nvSpPr>
        <p:spPr>
          <a:xfrm>
            <a:off x="2926468" y="7195721"/>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Use Cases</a:t>
            </a:r>
          </a:p>
        </p:txBody>
      </p:sp>
      <p:sp>
        <p:nvSpPr>
          <p:cNvPr id="15" name="TextBox 15"/>
          <p:cNvSpPr txBox="1"/>
          <p:nvPr/>
        </p:nvSpPr>
        <p:spPr>
          <a:xfrm>
            <a:off x="2926467" y="7742069"/>
            <a:ext cx="14277856"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Recursion is often used to solve complex, self-similar problems, such as traversing tree-like data structures or calculating mathematical sequences.</a:t>
            </a:r>
          </a:p>
        </p:txBody>
      </p:sp>
      <p:sp>
        <p:nvSpPr>
          <p:cNvPr id="16" name="Freeform 16"/>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6"/>
            <a:stretch>
              <a:fillRect/>
            </a:stretch>
          </a:blipFill>
        </p:spPr>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grpSp>
        <p:nvGrpSpPr>
          <p:cNvPr id="6" name="Group 6"/>
          <p:cNvGrpSpPr/>
          <p:nvPr/>
        </p:nvGrpSpPr>
        <p:grpSpPr>
          <a:xfrm>
            <a:off x="750183" y="3184853"/>
            <a:ext cx="5009803" cy="5831016"/>
            <a:chOff x="0" y="0"/>
            <a:chExt cx="1319454" cy="1535741"/>
          </a:xfrm>
        </p:grpSpPr>
        <p:sp>
          <p:nvSpPr>
            <p:cNvPr id="7" name="Freeform 7"/>
            <p:cNvSpPr/>
            <p:nvPr/>
          </p:nvSpPr>
          <p:spPr>
            <a:xfrm>
              <a:off x="0" y="0"/>
              <a:ext cx="1319454" cy="1535741"/>
            </a:xfrm>
            <a:custGeom>
              <a:avLst/>
              <a:gdLst/>
              <a:ahLst/>
              <a:cxnLst/>
              <a:rect l="l" t="t" r="r" b="b"/>
              <a:pathLst>
                <a:path w="1319454" h="1535741">
                  <a:moveTo>
                    <a:pt x="78813" y="0"/>
                  </a:moveTo>
                  <a:lnTo>
                    <a:pt x="1240641" y="0"/>
                  </a:lnTo>
                  <a:cubicBezTo>
                    <a:pt x="1261544" y="0"/>
                    <a:pt x="1281590" y="8303"/>
                    <a:pt x="1296370" y="23084"/>
                  </a:cubicBezTo>
                  <a:cubicBezTo>
                    <a:pt x="1311151" y="37864"/>
                    <a:pt x="1319454" y="57911"/>
                    <a:pt x="1319454" y="78813"/>
                  </a:cubicBezTo>
                  <a:lnTo>
                    <a:pt x="1319454" y="1456928"/>
                  </a:lnTo>
                  <a:cubicBezTo>
                    <a:pt x="1319454" y="1500455"/>
                    <a:pt x="1284168" y="1535741"/>
                    <a:pt x="1240641" y="1535741"/>
                  </a:cubicBezTo>
                  <a:lnTo>
                    <a:pt x="78813" y="1535741"/>
                  </a:lnTo>
                  <a:cubicBezTo>
                    <a:pt x="57911" y="1535741"/>
                    <a:pt x="37864" y="1527437"/>
                    <a:pt x="23084" y="1512657"/>
                  </a:cubicBezTo>
                  <a:cubicBezTo>
                    <a:pt x="8303" y="1497877"/>
                    <a:pt x="0" y="1477830"/>
                    <a:pt x="0" y="1456928"/>
                  </a:cubicBezTo>
                  <a:lnTo>
                    <a:pt x="0" y="78813"/>
                  </a:lnTo>
                  <a:cubicBezTo>
                    <a:pt x="0" y="57911"/>
                    <a:pt x="8303" y="37864"/>
                    <a:pt x="23084" y="23084"/>
                  </a:cubicBezTo>
                  <a:cubicBezTo>
                    <a:pt x="37864" y="8303"/>
                    <a:pt x="57911" y="0"/>
                    <a:pt x="78813" y="0"/>
                  </a:cubicBezTo>
                  <a:close/>
                </a:path>
              </a:pathLst>
            </a:custGeom>
            <a:solidFill>
              <a:srgbClr val="0088A3"/>
            </a:solidFill>
          </p:spPr>
        </p:sp>
        <p:sp>
          <p:nvSpPr>
            <p:cNvPr id="8" name="TextBox 8"/>
            <p:cNvSpPr txBox="1"/>
            <p:nvPr/>
          </p:nvSpPr>
          <p:spPr>
            <a:xfrm>
              <a:off x="0" y="-133350"/>
              <a:ext cx="1319454" cy="1669091"/>
            </a:xfrm>
            <a:prstGeom prst="rect">
              <a:avLst/>
            </a:prstGeom>
          </p:spPr>
          <p:txBody>
            <a:bodyPr lIns="50800" tIns="50800" rIns="50800" bIns="50800" rtlCol="0" anchor="ctr"/>
            <a:lstStyle/>
            <a:p>
              <a:pPr algn="ctr">
                <a:lnSpc>
                  <a:spcPts val="3572"/>
                </a:lnSpc>
              </a:pPr>
              <a:r>
                <a:rPr lang="en-US" sz="2232">
                  <a:solidFill>
                    <a:srgbClr val="000000"/>
                  </a:solidFill>
                  <a:latin typeface="Times New Roman"/>
                  <a:ea typeface="Times New Roman"/>
                  <a:cs typeface="Times New Roman"/>
                  <a:sym typeface="Times New Roman"/>
                </a:rPr>
                <a:t>c</a:t>
              </a:r>
            </a:p>
          </p:txBody>
        </p:sp>
      </p:grpSp>
      <p:sp>
        <p:nvSpPr>
          <p:cNvPr id="9" name="TextBox 9"/>
          <p:cNvSpPr txBox="1"/>
          <p:nvPr/>
        </p:nvSpPr>
        <p:spPr>
          <a:xfrm>
            <a:off x="750183" y="689430"/>
            <a:ext cx="6905357" cy="983774"/>
          </a:xfrm>
          <a:prstGeom prst="rect">
            <a:avLst/>
          </a:prstGeom>
        </p:spPr>
        <p:txBody>
          <a:bodyPr lIns="0" tIns="0" rIns="0" bIns="0" rtlCol="0" anchor="t">
            <a:spAutoFit/>
          </a:bodyPr>
          <a:lstStyle/>
          <a:p>
            <a:pPr algn="l">
              <a:lnSpc>
                <a:spcPts val="6976"/>
              </a:lnSpc>
            </a:pPr>
            <a:r>
              <a:rPr lang="en-US" sz="5581">
                <a:solidFill>
                  <a:srgbClr val="E7E1E7"/>
                </a:solidFill>
                <a:latin typeface="Times New Roman Bold"/>
                <a:ea typeface="Times New Roman Bold"/>
                <a:cs typeface="Times New Roman Bold"/>
                <a:sym typeface="Times New Roman Bold"/>
              </a:rPr>
              <a:t>Nesting of Methods</a:t>
            </a:r>
          </a:p>
        </p:txBody>
      </p:sp>
      <p:sp>
        <p:nvSpPr>
          <p:cNvPr id="10" name="TextBox 10"/>
          <p:cNvSpPr txBox="1"/>
          <p:nvPr/>
        </p:nvSpPr>
        <p:spPr>
          <a:xfrm>
            <a:off x="1319192" y="3993478"/>
            <a:ext cx="4044538" cy="4023266"/>
          </a:xfrm>
          <a:prstGeom prst="rect">
            <a:avLst/>
          </a:prstGeom>
        </p:spPr>
        <p:txBody>
          <a:bodyPr lIns="0" tIns="0" rIns="0" bIns="0" rtlCol="0" anchor="t">
            <a:spAutoFit/>
          </a:bodyPr>
          <a:lstStyle/>
          <a:p>
            <a:pPr algn="l">
              <a:lnSpc>
                <a:spcPts val="5280"/>
              </a:lnSpc>
            </a:pPr>
            <a:r>
              <a:rPr lang="en-US" sz="3300">
                <a:solidFill>
                  <a:srgbClr val="FFFFFF"/>
                </a:solidFill>
                <a:latin typeface="Times New Roman"/>
                <a:ea typeface="Times New Roman"/>
                <a:cs typeface="Times New Roman"/>
                <a:sym typeface="Times New Roman"/>
              </a:rPr>
              <a:t>Java allows you to define methods within other methods, creating a hierarchy of functionality and encapsulation.</a:t>
            </a:r>
          </a:p>
        </p:txBody>
      </p:sp>
      <p:sp>
        <p:nvSpPr>
          <p:cNvPr id="11" name="TextBox 11"/>
          <p:cNvSpPr txBox="1"/>
          <p:nvPr/>
        </p:nvSpPr>
        <p:spPr>
          <a:xfrm>
            <a:off x="6659820" y="5060484"/>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Local Methods</a:t>
            </a:r>
          </a:p>
        </p:txBody>
      </p:sp>
      <p:grpSp>
        <p:nvGrpSpPr>
          <p:cNvPr id="12" name="Group 12"/>
          <p:cNvGrpSpPr/>
          <p:nvPr/>
        </p:nvGrpSpPr>
        <p:grpSpPr>
          <a:xfrm>
            <a:off x="6291105" y="3184853"/>
            <a:ext cx="5009803" cy="5831016"/>
            <a:chOff x="0" y="0"/>
            <a:chExt cx="1319454" cy="1535741"/>
          </a:xfrm>
        </p:grpSpPr>
        <p:sp>
          <p:nvSpPr>
            <p:cNvPr id="13" name="Freeform 13"/>
            <p:cNvSpPr/>
            <p:nvPr/>
          </p:nvSpPr>
          <p:spPr>
            <a:xfrm>
              <a:off x="0" y="0"/>
              <a:ext cx="1319454" cy="1535741"/>
            </a:xfrm>
            <a:custGeom>
              <a:avLst/>
              <a:gdLst/>
              <a:ahLst/>
              <a:cxnLst/>
              <a:rect l="l" t="t" r="r" b="b"/>
              <a:pathLst>
                <a:path w="1319454" h="1535741">
                  <a:moveTo>
                    <a:pt x="78813" y="0"/>
                  </a:moveTo>
                  <a:lnTo>
                    <a:pt x="1240641" y="0"/>
                  </a:lnTo>
                  <a:cubicBezTo>
                    <a:pt x="1261544" y="0"/>
                    <a:pt x="1281590" y="8303"/>
                    <a:pt x="1296370" y="23084"/>
                  </a:cubicBezTo>
                  <a:cubicBezTo>
                    <a:pt x="1311151" y="37864"/>
                    <a:pt x="1319454" y="57911"/>
                    <a:pt x="1319454" y="78813"/>
                  </a:cubicBezTo>
                  <a:lnTo>
                    <a:pt x="1319454" y="1456928"/>
                  </a:lnTo>
                  <a:cubicBezTo>
                    <a:pt x="1319454" y="1500455"/>
                    <a:pt x="1284168" y="1535741"/>
                    <a:pt x="1240641" y="1535741"/>
                  </a:cubicBezTo>
                  <a:lnTo>
                    <a:pt x="78813" y="1535741"/>
                  </a:lnTo>
                  <a:cubicBezTo>
                    <a:pt x="57911" y="1535741"/>
                    <a:pt x="37864" y="1527437"/>
                    <a:pt x="23084" y="1512657"/>
                  </a:cubicBezTo>
                  <a:cubicBezTo>
                    <a:pt x="8303" y="1497877"/>
                    <a:pt x="0" y="1477830"/>
                    <a:pt x="0" y="1456928"/>
                  </a:cubicBezTo>
                  <a:lnTo>
                    <a:pt x="0" y="78813"/>
                  </a:lnTo>
                  <a:cubicBezTo>
                    <a:pt x="0" y="57911"/>
                    <a:pt x="8303" y="37864"/>
                    <a:pt x="23084" y="23084"/>
                  </a:cubicBezTo>
                  <a:cubicBezTo>
                    <a:pt x="37864" y="8303"/>
                    <a:pt x="57911" y="0"/>
                    <a:pt x="78813" y="0"/>
                  </a:cubicBezTo>
                  <a:close/>
                </a:path>
              </a:pathLst>
            </a:custGeom>
            <a:solidFill>
              <a:srgbClr val="0088A3"/>
            </a:solidFill>
          </p:spPr>
        </p:sp>
        <p:sp>
          <p:nvSpPr>
            <p:cNvPr id="14" name="TextBox 14"/>
            <p:cNvSpPr txBox="1"/>
            <p:nvPr/>
          </p:nvSpPr>
          <p:spPr>
            <a:xfrm>
              <a:off x="0" y="-190500"/>
              <a:ext cx="1319454" cy="1726241"/>
            </a:xfrm>
            <a:prstGeom prst="rect">
              <a:avLst/>
            </a:prstGeom>
          </p:spPr>
          <p:txBody>
            <a:bodyPr lIns="50800" tIns="50800" rIns="50800" bIns="50800" rtlCol="0" anchor="ctr"/>
            <a:lstStyle/>
            <a:p>
              <a:pPr algn="ctr">
                <a:lnSpc>
                  <a:spcPts val="5280"/>
                </a:lnSpc>
              </a:pPr>
              <a:r>
                <a:rPr lang="en-US" sz="3300">
                  <a:solidFill>
                    <a:srgbClr val="FFFFFF"/>
                  </a:solidFill>
                  <a:latin typeface="Times New Roman"/>
                  <a:ea typeface="Times New Roman"/>
                  <a:cs typeface="Times New Roman"/>
                  <a:sym typeface="Times New Roman"/>
                </a:rPr>
                <a:t>Nested methods, also known as local methods, can only be accessed within the method they are defined in, providing additional scope control.</a:t>
              </a:r>
            </a:p>
          </p:txBody>
        </p:sp>
      </p:grpSp>
      <p:grpSp>
        <p:nvGrpSpPr>
          <p:cNvPr id="15" name="Group 15"/>
          <p:cNvGrpSpPr/>
          <p:nvPr/>
        </p:nvGrpSpPr>
        <p:grpSpPr>
          <a:xfrm>
            <a:off x="12002184" y="3184853"/>
            <a:ext cx="5009803" cy="5831016"/>
            <a:chOff x="0" y="0"/>
            <a:chExt cx="1319454" cy="1535741"/>
          </a:xfrm>
        </p:grpSpPr>
        <p:sp>
          <p:nvSpPr>
            <p:cNvPr id="16" name="Freeform 16"/>
            <p:cNvSpPr/>
            <p:nvPr/>
          </p:nvSpPr>
          <p:spPr>
            <a:xfrm>
              <a:off x="0" y="0"/>
              <a:ext cx="1319454" cy="1535741"/>
            </a:xfrm>
            <a:custGeom>
              <a:avLst/>
              <a:gdLst/>
              <a:ahLst/>
              <a:cxnLst/>
              <a:rect l="l" t="t" r="r" b="b"/>
              <a:pathLst>
                <a:path w="1319454" h="1535741">
                  <a:moveTo>
                    <a:pt x="78813" y="0"/>
                  </a:moveTo>
                  <a:lnTo>
                    <a:pt x="1240641" y="0"/>
                  </a:lnTo>
                  <a:cubicBezTo>
                    <a:pt x="1261544" y="0"/>
                    <a:pt x="1281590" y="8303"/>
                    <a:pt x="1296370" y="23084"/>
                  </a:cubicBezTo>
                  <a:cubicBezTo>
                    <a:pt x="1311151" y="37864"/>
                    <a:pt x="1319454" y="57911"/>
                    <a:pt x="1319454" y="78813"/>
                  </a:cubicBezTo>
                  <a:lnTo>
                    <a:pt x="1319454" y="1456928"/>
                  </a:lnTo>
                  <a:cubicBezTo>
                    <a:pt x="1319454" y="1500455"/>
                    <a:pt x="1284168" y="1535741"/>
                    <a:pt x="1240641" y="1535741"/>
                  </a:cubicBezTo>
                  <a:lnTo>
                    <a:pt x="78813" y="1535741"/>
                  </a:lnTo>
                  <a:cubicBezTo>
                    <a:pt x="57911" y="1535741"/>
                    <a:pt x="37864" y="1527437"/>
                    <a:pt x="23084" y="1512657"/>
                  </a:cubicBezTo>
                  <a:cubicBezTo>
                    <a:pt x="8303" y="1497877"/>
                    <a:pt x="0" y="1477830"/>
                    <a:pt x="0" y="1456928"/>
                  </a:cubicBezTo>
                  <a:lnTo>
                    <a:pt x="0" y="78813"/>
                  </a:lnTo>
                  <a:cubicBezTo>
                    <a:pt x="0" y="57911"/>
                    <a:pt x="8303" y="37864"/>
                    <a:pt x="23084" y="23084"/>
                  </a:cubicBezTo>
                  <a:cubicBezTo>
                    <a:pt x="37864" y="8303"/>
                    <a:pt x="57911" y="0"/>
                    <a:pt x="78813" y="0"/>
                  </a:cubicBezTo>
                  <a:close/>
                </a:path>
              </a:pathLst>
            </a:custGeom>
            <a:solidFill>
              <a:srgbClr val="0088A3"/>
            </a:solidFill>
          </p:spPr>
        </p:sp>
        <p:sp>
          <p:nvSpPr>
            <p:cNvPr id="17" name="TextBox 17"/>
            <p:cNvSpPr txBox="1"/>
            <p:nvPr/>
          </p:nvSpPr>
          <p:spPr>
            <a:xfrm>
              <a:off x="0" y="-190500"/>
              <a:ext cx="1319454" cy="1726241"/>
            </a:xfrm>
            <a:prstGeom prst="rect">
              <a:avLst/>
            </a:prstGeom>
          </p:spPr>
          <p:txBody>
            <a:bodyPr lIns="50800" tIns="50800" rIns="50800" bIns="50800" rtlCol="0" anchor="ctr"/>
            <a:lstStyle/>
            <a:p>
              <a:pPr algn="ctr">
                <a:lnSpc>
                  <a:spcPts val="5280"/>
                </a:lnSpc>
              </a:pPr>
              <a:r>
                <a:rPr lang="en-US" sz="3300">
                  <a:solidFill>
                    <a:srgbClr val="FFFFFF"/>
                  </a:solidFill>
                  <a:latin typeface="Times New Roman"/>
                  <a:ea typeface="Times New Roman"/>
                  <a:cs typeface="Times New Roman"/>
                  <a:sym typeface="Times New Roman"/>
                </a:rPr>
                <a:t>Nested methods can also access variables from the enclosing method, enabling powerful programming patterns like inner classes.</a:t>
              </a:r>
            </a:p>
            <a:p>
              <a:pPr algn="ctr">
                <a:lnSpc>
                  <a:spcPts val="5280"/>
                </a:lnSpc>
              </a:pPr>
              <a:endParaRPr lang="en-US" sz="3300">
                <a:solidFill>
                  <a:srgbClr val="FFFFFF"/>
                </a:solidFill>
                <a:latin typeface="Times New Roman"/>
                <a:ea typeface="Times New Roman"/>
                <a:cs typeface="Times New Roman"/>
                <a:sym typeface="Times New Roman"/>
              </a:endParaRPr>
            </a:p>
          </p:txBody>
        </p:sp>
      </p:grpSp>
      <p:sp>
        <p:nvSpPr>
          <p:cNvPr id="18" name="Freeform 18"/>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7" y="1404074"/>
            <a:ext cx="6905357" cy="983774"/>
          </a:xfrm>
          <a:prstGeom prst="rect">
            <a:avLst/>
          </a:prstGeom>
        </p:spPr>
        <p:txBody>
          <a:bodyPr lIns="0" tIns="0" rIns="0" bIns="0" rtlCol="0" anchor="t">
            <a:spAutoFit/>
          </a:bodyPr>
          <a:lstStyle/>
          <a:p>
            <a:pPr algn="l">
              <a:lnSpc>
                <a:spcPts val="6976"/>
              </a:lnSpc>
            </a:pPr>
            <a:r>
              <a:rPr lang="en-US" sz="5581">
                <a:solidFill>
                  <a:srgbClr val="E7E1E7"/>
                </a:solidFill>
                <a:latin typeface="Times New Roman Bold"/>
                <a:ea typeface="Times New Roman Bold"/>
                <a:cs typeface="Times New Roman Bold"/>
                <a:sym typeface="Times New Roman Bold"/>
              </a:rPr>
              <a:t>Overriding Methods</a:t>
            </a:r>
          </a:p>
        </p:txBody>
      </p:sp>
      <p:grpSp>
        <p:nvGrpSpPr>
          <p:cNvPr id="7" name="Group 7"/>
          <p:cNvGrpSpPr/>
          <p:nvPr/>
        </p:nvGrpSpPr>
        <p:grpSpPr>
          <a:xfrm>
            <a:off x="987475" y="2798117"/>
            <a:ext cx="16313051" cy="6001941"/>
            <a:chOff x="0" y="0"/>
            <a:chExt cx="21750735" cy="8002588"/>
          </a:xfrm>
        </p:grpSpPr>
        <p:sp>
          <p:nvSpPr>
            <p:cNvPr id="8" name="Freeform 8"/>
            <p:cNvSpPr/>
            <p:nvPr/>
          </p:nvSpPr>
          <p:spPr>
            <a:xfrm>
              <a:off x="0" y="0"/>
              <a:ext cx="21750781" cy="8002650"/>
            </a:xfrm>
            <a:custGeom>
              <a:avLst/>
              <a:gdLst/>
              <a:ahLst/>
              <a:cxnLst/>
              <a:rect l="l" t="t" r="r" b="b"/>
              <a:pathLst>
                <a:path w="21750781" h="8002650">
                  <a:moveTo>
                    <a:pt x="0" y="63119"/>
                  </a:moveTo>
                  <a:cubicBezTo>
                    <a:pt x="0" y="28194"/>
                    <a:pt x="28321" y="0"/>
                    <a:pt x="63119" y="0"/>
                  </a:cubicBezTo>
                  <a:lnTo>
                    <a:pt x="21687662" y="0"/>
                  </a:lnTo>
                  <a:lnTo>
                    <a:pt x="21687662" y="6350"/>
                  </a:lnTo>
                  <a:lnTo>
                    <a:pt x="21687662" y="0"/>
                  </a:lnTo>
                  <a:cubicBezTo>
                    <a:pt x="21722587" y="0"/>
                    <a:pt x="21750781" y="28194"/>
                    <a:pt x="21750781" y="63119"/>
                  </a:cubicBezTo>
                  <a:lnTo>
                    <a:pt x="21744431" y="63119"/>
                  </a:lnTo>
                  <a:lnTo>
                    <a:pt x="21750781" y="63119"/>
                  </a:lnTo>
                  <a:lnTo>
                    <a:pt x="21750781" y="7939532"/>
                  </a:lnTo>
                  <a:lnTo>
                    <a:pt x="21744431" y="7939532"/>
                  </a:lnTo>
                  <a:lnTo>
                    <a:pt x="21750781" y="7939532"/>
                  </a:lnTo>
                  <a:cubicBezTo>
                    <a:pt x="21750781" y="7974330"/>
                    <a:pt x="21722460" y="8002650"/>
                    <a:pt x="21687662" y="8002650"/>
                  </a:cubicBezTo>
                  <a:lnTo>
                    <a:pt x="21687662" y="7996300"/>
                  </a:lnTo>
                  <a:lnTo>
                    <a:pt x="21687662" y="8002650"/>
                  </a:lnTo>
                  <a:lnTo>
                    <a:pt x="63119" y="8002650"/>
                  </a:lnTo>
                  <a:lnTo>
                    <a:pt x="63119" y="7996300"/>
                  </a:lnTo>
                  <a:lnTo>
                    <a:pt x="63119" y="8002650"/>
                  </a:lnTo>
                  <a:cubicBezTo>
                    <a:pt x="28194" y="8002650"/>
                    <a:pt x="0" y="7974457"/>
                    <a:pt x="0" y="7939532"/>
                  </a:cubicBezTo>
                  <a:lnTo>
                    <a:pt x="0" y="63119"/>
                  </a:lnTo>
                  <a:lnTo>
                    <a:pt x="6350" y="63119"/>
                  </a:lnTo>
                  <a:lnTo>
                    <a:pt x="0" y="63119"/>
                  </a:lnTo>
                  <a:moveTo>
                    <a:pt x="12700" y="63119"/>
                  </a:moveTo>
                  <a:lnTo>
                    <a:pt x="12700" y="7939532"/>
                  </a:lnTo>
                  <a:lnTo>
                    <a:pt x="6350" y="7939532"/>
                  </a:lnTo>
                  <a:lnTo>
                    <a:pt x="12700" y="7939532"/>
                  </a:lnTo>
                  <a:cubicBezTo>
                    <a:pt x="12700" y="7967345"/>
                    <a:pt x="35306" y="7989950"/>
                    <a:pt x="63119" y="7989950"/>
                  </a:cubicBezTo>
                  <a:lnTo>
                    <a:pt x="21687662" y="7989950"/>
                  </a:lnTo>
                  <a:cubicBezTo>
                    <a:pt x="21715476" y="7989950"/>
                    <a:pt x="21738081" y="7967345"/>
                    <a:pt x="21738081" y="7939532"/>
                  </a:cubicBezTo>
                  <a:lnTo>
                    <a:pt x="21738081" y="63119"/>
                  </a:lnTo>
                  <a:cubicBezTo>
                    <a:pt x="21738081" y="35306"/>
                    <a:pt x="21715476" y="12700"/>
                    <a:pt x="21687662" y="12700"/>
                  </a:cubicBezTo>
                  <a:lnTo>
                    <a:pt x="63119" y="12700"/>
                  </a:lnTo>
                  <a:lnTo>
                    <a:pt x="63119" y="6350"/>
                  </a:lnTo>
                  <a:lnTo>
                    <a:pt x="63119" y="12700"/>
                  </a:lnTo>
                  <a:cubicBezTo>
                    <a:pt x="35306" y="12700"/>
                    <a:pt x="12700" y="35306"/>
                    <a:pt x="12700" y="63119"/>
                  </a:cubicBezTo>
                  <a:close/>
                </a:path>
              </a:pathLst>
            </a:custGeom>
            <a:solidFill>
              <a:srgbClr val="FFFFFF">
                <a:alpha val="23922"/>
              </a:srgbClr>
            </a:solidFill>
          </p:spPr>
        </p:sp>
      </p:grpSp>
      <p:grpSp>
        <p:nvGrpSpPr>
          <p:cNvPr id="9" name="Group 9"/>
          <p:cNvGrpSpPr/>
          <p:nvPr/>
        </p:nvGrpSpPr>
        <p:grpSpPr>
          <a:xfrm>
            <a:off x="1001762" y="2812405"/>
            <a:ext cx="16284476" cy="1720155"/>
            <a:chOff x="0" y="0"/>
            <a:chExt cx="21712635" cy="2293540"/>
          </a:xfrm>
        </p:grpSpPr>
        <p:sp>
          <p:nvSpPr>
            <p:cNvPr id="10" name="Freeform 10"/>
            <p:cNvSpPr/>
            <p:nvPr/>
          </p:nvSpPr>
          <p:spPr>
            <a:xfrm>
              <a:off x="0" y="0"/>
              <a:ext cx="21712682" cy="2293493"/>
            </a:xfrm>
            <a:custGeom>
              <a:avLst/>
              <a:gdLst/>
              <a:ahLst/>
              <a:cxnLst/>
              <a:rect l="l" t="t" r="r" b="b"/>
              <a:pathLst>
                <a:path w="21712682" h="2293493">
                  <a:moveTo>
                    <a:pt x="0" y="0"/>
                  </a:moveTo>
                  <a:lnTo>
                    <a:pt x="21712682" y="0"/>
                  </a:lnTo>
                  <a:lnTo>
                    <a:pt x="21712682" y="2293493"/>
                  </a:lnTo>
                  <a:lnTo>
                    <a:pt x="0" y="2293493"/>
                  </a:lnTo>
                  <a:close/>
                </a:path>
              </a:pathLst>
            </a:custGeom>
            <a:solidFill>
              <a:srgbClr val="FFFFFF">
                <a:alpha val="3922"/>
              </a:srgbClr>
            </a:solidFill>
          </p:spPr>
        </p:sp>
      </p:grpSp>
      <p:sp>
        <p:nvSpPr>
          <p:cNvPr id="11" name="TextBox 11"/>
          <p:cNvSpPr txBox="1"/>
          <p:nvPr/>
        </p:nvSpPr>
        <p:spPr>
          <a:xfrm>
            <a:off x="1376720" y="2904411"/>
            <a:ext cx="7387560" cy="46755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What is Overriding?</a:t>
            </a:r>
          </a:p>
        </p:txBody>
      </p:sp>
      <p:sp>
        <p:nvSpPr>
          <p:cNvPr id="12" name="TextBox 12"/>
          <p:cNvSpPr txBox="1"/>
          <p:nvPr/>
        </p:nvSpPr>
        <p:spPr>
          <a:xfrm>
            <a:off x="9523720" y="2904411"/>
            <a:ext cx="7387560" cy="136290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Overriding allows a subclass to provide its own implementation of a method that is already defined in the superclass.</a:t>
            </a:r>
          </a:p>
        </p:txBody>
      </p:sp>
      <p:grpSp>
        <p:nvGrpSpPr>
          <p:cNvPr id="13" name="Group 13"/>
          <p:cNvGrpSpPr/>
          <p:nvPr/>
        </p:nvGrpSpPr>
        <p:grpSpPr>
          <a:xfrm>
            <a:off x="1001762" y="4532560"/>
            <a:ext cx="16284476" cy="1720155"/>
            <a:chOff x="0" y="0"/>
            <a:chExt cx="21712635" cy="2293540"/>
          </a:xfrm>
        </p:grpSpPr>
        <p:sp>
          <p:nvSpPr>
            <p:cNvPr id="14" name="Freeform 14"/>
            <p:cNvSpPr/>
            <p:nvPr/>
          </p:nvSpPr>
          <p:spPr>
            <a:xfrm>
              <a:off x="0" y="0"/>
              <a:ext cx="21712682" cy="2293493"/>
            </a:xfrm>
            <a:custGeom>
              <a:avLst/>
              <a:gdLst/>
              <a:ahLst/>
              <a:cxnLst/>
              <a:rect l="l" t="t" r="r" b="b"/>
              <a:pathLst>
                <a:path w="21712682" h="2293493">
                  <a:moveTo>
                    <a:pt x="0" y="0"/>
                  </a:moveTo>
                  <a:lnTo>
                    <a:pt x="21712682" y="0"/>
                  </a:lnTo>
                  <a:lnTo>
                    <a:pt x="21712682" y="2293493"/>
                  </a:lnTo>
                  <a:lnTo>
                    <a:pt x="0" y="2293493"/>
                  </a:lnTo>
                  <a:close/>
                </a:path>
              </a:pathLst>
            </a:custGeom>
            <a:solidFill>
              <a:srgbClr val="000000">
                <a:alpha val="3922"/>
              </a:srgbClr>
            </a:solidFill>
          </p:spPr>
        </p:sp>
      </p:grpSp>
      <p:sp>
        <p:nvSpPr>
          <p:cNvPr id="15" name="TextBox 15"/>
          <p:cNvSpPr txBox="1"/>
          <p:nvPr/>
        </p:nvSpPr>
        <p:spPr>
          <a:xfrm>
            <a:off x="1376720" y="4624566"/>
            <a:ext cx="7387560" cy="46755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Why Override?</a:t>
            </a:r>
          </a:p>
        </p:txBody>
      </p:sp>
      <p:sp>
        <p:nvSpPr>
          <p:cNvPr id="16" name="TextBox 16"/>
          <p:cNvSpPr txBox="1"/>
          <p:nvPr/>
        </p:nvSpPr>
        <p:spPr>
          <a:xfrm>
            <a:off x="9523720" y="4624566"/>
            <a:ext cx="7387560"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Overriding enables polymorphism, where objects of different classes can be treated as objects of a common superclass.</a:t>
            </a:r>
          </a:p>
        </p:txBody>
      </p:sp>
      <p:grpSp>
        <p:nvGrpSpPr>
          <p:cNvPr id="17" name="Group 17"/>
          <p:cNvGrpSpPr/>
          <p:nvPr/>
        </p:nvGrpSpPr>
        <p:grpSpPr>
          <a:xfrm>
            <a:off x="1001762" y="6252716"/>
            <a:ext cx="16284476" cy="1266527"/>
            <a:chOff x="0" y="0"/>
            <a:chExt cx="21712635" cy="1688703"/>
          </a:xfrm>
        </p:grpSpPr>
        <p:sp>
          <p:nvSpPr>
            <p:cNvPr id="18" name="Freeform 18"/>
            <p:cNvSpPr/>
            <p:nvPr/>
          </p:nvSpPr>
          <p:spPr>
            <a:xfrm>
              <a:off x="0" y="0"/>
              <a:ext cx="21712682" cy="1688719"/>
            </a:xfrm>
            <a:custGeom>
              <a:avLst/>
              <a:gdLst/>
              <a:ahLst/>
              <a:cxnLst/>
              <a:rect l="l" t="t" r="r" b="b"/>
              <a:pathLst>
                <a:path w="21712682" h="1688719">
                  <a:moveTo>
                    <a:pt x="0" y="0"/>
                  </a:moveTo>
                  <a:lnTo>
                    <a:pt x="21712682" y="0"/>
                  </a:lnTo>
                  <a:lnTo>
                    <a:pt x="21712682" y="1688719"/>
                  </a:lnTo>
                  <a:lnTo>
                    <a:pt x="0" y="1688719"/>
                  </a:lnTo>
                  <a:close/>
                </a:path>
              </a:pathLst>
            </a:custGeom>
            <a:solidFill>
              <a:srgbClr val="FFFFFF">
                <a:alpha val="3922"/>
              </a:srgbClr>
            </a:solidFill>
          </p:spPr>
        </p:sp>
      </p:grpSp>
      <p:sp>
        <p:nvSpPr>
          <p:cNvPr id="19" name="TextBox 19"/>
          <p:cNvSpPr txBox="1"/>
          <p:nvPr/>
        </p:nvSpPr>
        <p:spPr>
          <a:xfrm>
            <a:off x="1376720" y="6344721"/>
            <a:ext cx="7387560" cy="46755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Rules for Overriding</a:t>
            </a:r>
          </a:p>
        </p:txBody>
      </p:sp>
      <p:sp>
        <p:nvSpPr>
          <p:cNvPr id="20" name="TextBox 20"/>
          <p:cNvSpPr txBox="1"/>
          <p:nvPr/>
        </p:nvSpPr>
        <p:spPr>
          <a:xfrm>
            <a:off x="9523720" y="6344721"/>
            <a:ext cx="7387560"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The overriding method must have the same name, return type, and parameter list as the overridden method.</a:t>
            </a:r>
          </a:p>
        </p:txBody>
      </p:sp>
      <p:grpSp>
        <p:nvGrpSpPr>
          <p:cNvPr id="21" name="Group 21"/>
          <p:cNvGrpSpPr/>
          <p:nvPr/>
        </p:nvGrpSpPr>
        <p:grpSpPr>
          <a:xfrm>
            <a:off x="1001762" y="7519244"/>
            <a:ext cx="16284476" cy="1266528"/>
            <a:chOff x="0" y="0"/>
            <a:chExt cx="21712635" cy="1688703"/>
          </a:xfrm>
        </p:grpSpPr>
        <p:sp>
          <p:nvSpPr>
            <p:cNvPr id="22" name="Freeform 22"/>
            <p:cNvSpPr/>
            <p:nvPr/>
          </p:nvSpPr>
          <p:spPr>
            <a:xfrm>
              <a:off x="0" y="0"/>
              <a:ext cx="21712682" cy="1688719"/>
            </a:xfrm>
            <a:custGeom>
              <a:avLst/>
              <a:gdLst/>
              <a:ahLst/>
              <a:cxnLst/>
              <a:rect l="l" t="t" r="r" b="b"/>
              <a:pathLst>
                <a:path w="21712682" h="1688719">
                  <a:moveTo>
                    <a:pt x="0" y="0"/>
                  </a:moveTo>
                  <a:lnTo>
                    <a:pt x="21712682" y="0"/>
                  </a:lnTo>
                  <a:lnTo>
                    <a:pt x="21712682" y="1688719"/>
                  </a:lnTo>
                  <a:lnTo>
                    <a:pt x="0" y="1688719"/>
                  </a:lnTo>
                  <a:close/>
                </a:path>
              </a:pathLst>
            </a:custGeom>
            <a:solidFill>
              <a:srgbClr val="000000">
                <a:alpha val="3922"/>
              </a:srgbClr>
            </a:solidFill>
          </p:spPr>
        </p:sp>
      </p:grpSp>
      <p:sp>
        <p:nvSpPr>
          <p:cNvPr id="23" name="TextBox 23"/>
          <p:cNvSpPr txBox="1"/>
          <p:nvPr/>
        </p:nvSpPr>
        <p:spPr>
          <a:xfrm>
            <a:off x="1376720" y="7611249"/>
            <a:ext cx="7387560" cy="46755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Use Cases</a:t>
            </a:r>
          </a:p>
        </p:txBody>
      </p:sp>
      <p:sp>
        <p:nvSpPr>
          <p:cNvPr id="24" name="TextBox 24"/>
          <p:cNvSpPr txBox="1"/>
          <p:nvPr/>
        </p:nvSpPr>
        <p:spPr>
          <a:xfrm>
            <a:off x="9523720" y="7611249"/>
            <a:ext cx="7387560" cy="91522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Overriding is commonly used in inheritance hierarchies to provide specialized behavior for subclasses.</a:t>
            </a:r>
          </a:p>
        </p:txBody>
      </p:sp>
      <p:sp>
        <p:nvSpPr>
          <p:cNvPr id="25" name="Freeform 25"/>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281066" y="838200"/>
            <a:ext cx="16978234" cy="1360868"/>
          </a:xfrm>
          <a:prstGeom prst="rect">
            <a:avLst/>
          </a:prstGeom>
        </p:spPr>
        <p:txBody>
          <a:bodyPr lIns="0" tIns="0" rIns="0" bIns="0" rtlCol="0" anchor="t">
            <a:spAutoFit/>
          </a:bodyPr>
          <a:lstStyle/>
          <a:p>
            <a:pPr algn="ctr">
              <a:lnSpc>
                <a:spcPts val="9627"/>
              </a:lnSpc>
            </a:pPr>
            <a:r>
              <a:rPr lang="en-US" sz="7702">
                <a:solidFill>
                  <a:srgbClr val="FFFFFF"/>
                </a:solidFill>
                <a:latin typeface="Times New Roman Bold"/>
                <a:ea typeface="Times New Roman Bold"/>
                <a:cs typeface="Times New Roman Bold"/>
                <a:sym typeface="Times New Roman Bold"/>
              </a:rPr>
              <a:t>Introduction to Classes and Objects</a:t>
            </a:r>
          </a:p>
        </p:txBody>
      </p:sp>
      <p:sp>
        <p:nvSpPr>
          <p:cNvPr id="7" name="TextBox 7"/>
          <p:cNvSpPr txBox="1"/>
          <p:nvPr/>
        </p:nvSpPr>
        <p:spPr>
          <a:xfrm>
            <a:off x="1659976" y="3640591"/>
            <a:ext cx="14471862" cy="4082936"/>
          </a:xfrm>
          <a:prstGeom prst="rect">
            <a:avLst/>
          </a:prstGeom>
        </p:spPr>
        <p:txBody>
          <a:bodyPr lIns="0" tIns="0" rIns="0" bIns="0" rtlCol="0" anchor="t">
            <a:spAutoFit/>
          </a:bodyPr>
          <a:lstStyle/>
          <a:p>
            <a:pPr algn="l">
              <a:lnSpc>
                <a:spcPts val="6400"/>
              </a:lnSpc>
            </a:pPr>
            <a:r>
              <a:rPr lang="en-US" sz="3999">
                <a:solidFill>
                  <a:srgbClr val="FFFFFF"/>
                </a:solidFill>
                <a:latin typeface="Times New Roman"/>
                <a:ea typeface="Times New Roman"/>
                <a:cs typeface="Times New Roman"/>
                <a:sym typeface="Times New Roman"/>
              </a:rPr>
              <a:t>Classes are the fundamental building blocks of object-oriented programming. They define the structure and behavior of objects, which are instances of those classes. Understanding classes and objects is essential for creating robust and scalable software applications.</a:t>
            </a:r>
          </a:p>
        </p:txBody>
      </p:sp>
      <p:sp>
        <p:nvSpPr>
          <p:cNvPr id="8" name="Freeform 8"/>
          <p:cNvSpPr/>
          <p:nvPr/>
        </p:nvSpPr>
        <p:spPr>
          <a:xfrm>
            <a:off x="16784948"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8" y="2676109"/>
            <a:ext cx="9739194" cy="983774"/>
          </a:xfrm>
          <a:prstGeom prst="rect">
            <a:avLst/>
          </a:prstGeom>
        </p:spPr>
        <p:txBody>
          <a:bodyPr lIns="0" tIns="0" rIns="0" bIns="0" rtlCol="0" anchor="t">
            <a:spAutoFit/>
          </a:bodyPr>
          <a:lstStyle/>
          <a:p>
            <a:pPr algn="l">
              <a:lnSpc>
                <a:spcPts val="6976"/>
              </a:lnSpc>
            </a:pPr>
            <a:r>
              <a:rPr lang="en-US" sz="5581">
                <a:solidFill>
                  <a:srgbClr val="E7E1E7"/>
                </a:solidFill>
                <a:latin typeface="Times New Roman Bold"/>
                <a:ea typeface="Times New Roman Bold"/>
                <a:cs typeface="Times New Roman Bold"/>
                <a:sym typeface="Times New Roman Bold"/>
              </a:rPr>
              <a:t>Attributes: Final and Static</a:t>
            </a:r>
          </a:p>
        </p:txBody>
      </p:sp>
      <p:grpSp>
        <p:nvGrpSpPr>
          <p:cNvPr id="7" name="Group 7"/>
          <p:cNvGrpSpPr/>
          <p:nvPr/>
        </p:nvGrpSpPr>
        <p:grpSpPr>
          <a:xfrm>
            <a:off x="992238" y="4074914"/>
            <a:ext cx="5245447" cy="3448199"/>
            <a:chOff x="0" y="0"/>
            <a:chExt cx="6993930" cy="4597598"/>
          </a:xfrm>
        </p:grpSpPr>
        <p:sp>
          <p:nvSpPr>
            <p:cNvPr id="8" name="Freeform 8"/>
            <p:cNvSpPr/>
            <p:nvPr/>
          </p:nvSpPr>
          <p:spPr>
            <a:xfrm>
              <a:off x="0" y="0"/>
              <a:ext cx="6993890" cy="4597527"/>
            </a:xfrm>
            <a:custGeom>
              <a:avLst/>
              <a:gdLst/>
              <a:ahLst/>
              <a:cxnLst/>
              <a:rect l="l" t="t" r="r" b="b"/>
              <a:pathLst>
                <a:path w="6993890" h="4597527">
                  <a:moveTo>
                    <a:pt x="0" y="56642"/>
                  </a:moveTo>
                  <a:cubicBezTo>
                    <a:pt x="0" y="25400"/>
                    <a:pt x="25400" y="0"/>
                    <a:pt x="56642" y="0"/>
                  </a:cubicBezTo>
                  <a:lnTo>
                    <a:pt x="6937248" y="0"/>
                  </a:lnTo>
                  <a:cubicBezTo>
                    <a:pt x="6968617" y="0"/>
                    <a:pt x="6993890" y="25400"/>
                    <a:pt x="6993890" y="56642"/>
                  </a:cubicBezTo>
                  <a:lnTo>
                    <a:pt x="6993890" y="4540885"/>
                  </a:lnTo>
                  <a:cubicBezTo>
                    <a:pt x="6993890" y="4572254"/>
                    <a:pt x="6968490" y="4597527"/>
                    <a:pt x="6937248" y="4597527"/>
                  </a:cubicBezTo>
                  <a:lnTo>
                    <a:pt x="56642" y="4597527"/>
                  </a:lnTo>
                  <a:cubicBezTo>
                    <a:pt x="25273" y="4597527"/>
                    <a:pt x="0" y="4572127"/>
                    <a:pt x="0" y="4540885"/>
                  </a:cubicBezTo>
                  <a:close/>
                </a:path>
              </a:pathLst>
            </a:custGeom>
            <a:solidFill>
              <a:srgbClr val="0088A3"/>
            </a:solidFill>
          </p:spPr>
        </p:sp>
      </p:grpSp>
      <p:sp>
        <p:nvSpPr>
          <p:cNvPr id="9" name="TextBox 9"/>
          <p:cNvSpPr txBox="1"/>
          <p:nvPr/>
        </p:nvSpPr>
        <p:spPr>
          <a:xfrm>
            <a:off x="1367195" y="4337476"/>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Final Attributes</a:t>
            </a:r>
          </a:p>
        </p:txBody>
      </p:sp>
      <p:sp>
        <p:nvSpPr>
          <p:cNvPr id="10" name="TextBox 10"/>
          <p:cNvSpPr txBox="1"/>
          <p:nvPr/>
        </p:nvSpPr>
        <p:spPr>
          <a:xfrm>
            <a:off x="1367195" y="4883825"/>
            <a:ext cx="4495532" cy="225825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Final attributes are constants that cannot be changed once they are assigned a value. This helps enforce immutability and prevent unintended modifications.</a:t>
            </a:r>
          </a:p>
        </p:txBody>
      </p:sp>
      <p:grpSp>
        <p:nvGrpSpPr>
          <p:cNvPr id="11" name="Group 11"/>
          <p:cNvGrpSpPr/>
          <p:nvPr/>
        </p:nvGrpSpPr>
        <p:grpSpPr>
          <a:xfrm>
            <a:off x="6521202" y="4074914"/>
            <a:ext cx="5245447" cy="3448199"/>
            <a:chOff x="0" y="0"/>
            <a:chExt cx="6993930" cy="4597598"/>
          </a:xfrm>
        </p:grpSpPr>
        <p:sp>
          <p:nvSpPr>
            <p:cNvPr id="12" name="Freeform 12"/>
            <p:cNvSpPr/>
            <p:nvPr/>
          </p:nvSpPr>
          <p:spPr>
            <a:xfrm>
              <a:off x="0" y="0"/>
              <a:ext cx="6993890" cy="4597527"/>
            </a:xfrm>
            <a:custGeom>
              <a:avLst/>
              <a:gdLst/>
              <a:ahLst/>
              <a:cxnLst/>
              <a:rect l="l" t="t" r="r" b="b"/>
              <a:pathLst>
                <a:path w="6993890" h="4597527">
                  <a:moveTo>
                    <a:pt x="0" y="56642"/>
                  </a:moveTo>
                  <a:cubicBezTo>
                    <a:pt x="0" y="25400"/>
                    <a:pt x="25400" y="0"/>
                    <a:pt x="56642" y="0"/>
                  </a:cubicBezTo>
                  <a:lnTo>
                    <a:pt x="6937248" y="0"/>
                  </a:lnTo>
                  <a:cubicBezTo>
                    <a:pt x="6968617" y="0"/>
                    <a:pt x="6993890" y="25400"/>
                    <a:pt x="6993890" y="56642"/>
                  </a:cubicBezTo>
                  <a:lnTo>
                    <a:pt x="6993890" y="4540885"/>
                  </a:lnTo>
                  <a:cubicBezTo>
                    <a:pt x="6993890" y="4572254"/>
                    <a:pt x="6968490" y="4597527"/>
                    <a:pt x="6937248" y="4597527"/>
                  </a:cubicBezTo>
                  <a:lnTo>
                    <a:pt x="56642" y="4597527"/>
                  </a:lnTo>
                  <a:cubicBezTo>
                    <a:pt x="25273" y="4597527"/>
                    <a:pt x="0" y="4572127"/>
                    <a:pt x="0" y="4540885"/>
                  </a:cubicBezTo>
                  <a:close/>
                </a:path>
              </a:pathLst>
            </a:custGeom>
            <a:solidFill>
              <a:srgbClr val="0088A3"/>
            </a:solidFill>
          </p:spPr>
        </p:sp>
      </p:grpSp>
      <p:sp>
        <p:nvSpPr>
          <p:cNvPr id="13" name="TextBox 13"/>
          <p:cNvSpPr txBox="1"/>
          <p:nvPr/>
        </p:nvSpPr>
        <p:spPr>
          <a:xfrm>
            <a:off x="6896160" y="4337476"/>
            <a:ext cx="3361164"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Static Attributes</a:t>
            </a:r>
          </a:p>
        </p:txBody>
      </p:sp>
      <p:sp>
        <p:nvSpPr>
          <p:cNvPr id="14" name="TextBox 14"/>
          <p:cNvSpPr txBox="1"/>
          <p:nvPr/>
        </p:nvSpPr>
        <p:spPr>
          <a:xfrm>
            <a:off x="6896160" y="4883825"/>
            <a:ext cx="4495532" cy="1810576"/>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Static attributes belong to the class itself, rather than individual objects. They can be accessed without creating an instance of the class.</a:t>
            </a:r>
          </a:p>
        </p:txBody>
      </p:sp>
      <p:grpSp>
        <p:nvGrpSpPr>
          <p:cNvPr id="15" name="Group 15"/>
          <p:cNvGrpSpPr/>
          <p:nvPr/>
        </p:nvGrpSpPr>
        <p:grpSpPr>
          <a:xfrm>
            <a:off x="12050166" y="4074914"/>
            <a:ext cx="5245447" cy="3448199"/>
            <a:chOff x="0" y="0"/>
            <a:chExt cx="6993930" cy="4597598"/>
          </a:xfrm>
        </p:grpSpPr>
        <p:sp>
          <p:nvSpPr>
            <p:cNvPr id="16" name="Freeform 16"/>
            <p:cNvSpPr/>
            <p:nvPr/>
          </p:nvSpPr>
          <p:spPr>
            <a:xfrm>
              <a:off x="0" y="0"/>
              <a:ext cx="6993890" cy="4597527"/>
            </a:xfrm>
            <a:custGeom>
              <a:avLst/>
              <a:gdLst/>
              <a:ahLst/>
              <a:cxnLst/>
              <a:rect l="l" t="t" r="r" b="b"/>
              <a:pathLst>
                <a:path w="6993890" h="4597527">
                  <a:moveTo>
                    <a:pt x="0" y="56642"/>
                  </a:moveTo>
                  <a:cubicBezTo>
                    <a:pt x="0" y="25400"/>
                    <a:pt x="25400" y="0"/>
                    <a:pt x="56642" y="0"/>
                  </a:cubicBezTo>
                  <a:lnTo>
                    <a:pt x="6937248" y="0"/>
                  </a:lnTo>
                  <a:cubicBezTo>
                    <a:pt x="6968617" y="0"/>
                    <a:pt x="6993890" y="25400"/>
                    <a:pt x="6993890" y="56642"/>
                  </a:cubicBezTo>
                  <a:lnTo>
                    <a:pt x="6993890" y="4540885"/>
                  </a:lnTo>
                  <a:cubicBezTo>
                    <a:pt x="6993890" y="4572254"/>
                    <a:pt x="6968490" y="4597527"/>
                    <a:pt x="6937248" y="4597527"/>
                  </a:cubicBezTo>
                  <a:lnTo>
                    <a:pt x="56642" y="4597527"/>
                  </a:lnTo>
                  <a:cubicBezTo>
                    <a:pt x="25273" y="4597527"/>
                    <a:pt x="0" y="4572127"/>
                    <a:pt x="0" y="4540885"/>
                  </a:cubicBezTo>
                  <a:close/>
                </a:path>
              </a:pathLst>
            </a:custGeom>
            <a:solidFill>
              <a:srgbClr val="0088A3"/>
            </a:solidFill>
          </p:spPr>
        </p:sp>
      </p:grpSp>
      <p:sp>
        <p:nvSpPr>
          <p:cNvPr id="17" name="TextBox 17"/>
          <p:cNvSpPr txBox="1"/>
          <p:nvPr/>
        </p:nvSpPr>
        <p:spPr>
          <a:xfrm>
            <a:off x="12425125" y="4337476"/>
            <a:ext cx="4422011" cy="487140"/>
          </a:xfrm>
          <a:prstGeom prst="rect">
            <a:avLst/>
          </a:prstGeom>
        </p:spPr>
        <p:txBody>
          <a:bodyPr lIns="0" tIns="0" rIns="0" bIns="0" rtlCol="0" anchor="t">
            <a:spAutoFit/>
          </a:bodyPr>
          <a:lstStyle/>
          <a:p>
            <a:pPr algn="l">
              <a:lnSpc>
                <a:spcPts val="3488"/>
              </a:lnSpc>
            </a:pPr>
            <a:r>
              <a:rPr lang="en-US" sz="2791">
                <a:solidFill>
                  <a:srgbClr val="FFFFFF"/>
                </a:solidFill>
                <a:latin typeface="Times New Roman Bold"/>
                <a:ea typeface="Times New Roman Bold"/>
                <a:cs typeface="Times New Roman Bold"/>
                <a:sym typeface="Times New Roman Bold"/>
              </a:rPr>
              <a:t>Combining Final and Static</a:t>
            </a:r>
          </a:p>
        </p:txBody>
      </p:sp>
      <p:sp>
        <p:nvSpPr>
          <p:cNvPr id="18" name="TextBox 18"/>
          <p:cNvSpPr txBox="1"/>
          <p:nvPr/>
        </p:nvSpPr>
        <p:spPr>
          <a:xfrm>
            <a:off x="12425125" y="4883825"/>
            <a:ext cx="4495532" cy="2258250"/>
          </a:xfrm>
          <a:prstGeom prst="rect">
            <a:avLst/>
          </a:prstGeom>
        </p:spPr>
        <p:txBody>
          <a:bodyPr lIns="0" tIns="0" rIns="0" bIns="0" rtlCol="0" anchor="t">
            <a:spAutoFit/>
          </a:bodyPr>
          <a:lstStyle/>
          <a:p>
            <a:pPr algn="l">
              <a:lnSpc>
                <a:spcPts val="3572"/>
              </a:lnSpc>
            </a:pPr>
            <a:r>
              <a:rPr lang="en-US" sz="2232">
                <a:solidFill>
                  <a:srgbClr val="FFFFFF"/>
                </a:solidFill>
                <a:latin typeface="Times New Roman"/>
                <a:ea typeface="Times New Roman"/>
                <a:cs typeface="Times New Roman"/>
                <a:sym typeface="Times New Roman"/>
              </a:rPr>
              <a:t>Declaring an attribute as both final and static creates an immutable class-level constant that can be accessed and used throughout your program.</a:t>
            </a:r>
          </a:p>
        </p:txBody>
      </p:sp>
      <p:sp>
        <p:nvSpPr>
          <p:cNvPr id="19" name="Freeform 19"/>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7" y="2660184"/>
            <a:ext cx="16120646" cy="1737657"/>
          </a:xfrm>
          <a:prstGeom prst="rect">
            <a:avLst/>
          </a:prstGeom>
        </p:spPr>
        <p:txBody>
          <a:bodyPr lIns="0" tIns="0" rIns="0" bIns="0" rtlCol="0" anchor="t">
            <a:spAutoFit/>
          </a:bodyPr>
          <a:lstStyle/>
          <a:p>
            <a:pPr algn="l">
              <a:lnSpc>
                <a:spcPts val="6976"/>
              </a:lnSpc>
            </a:pPr>
            <a:r>
              <a:rPr lang="en-US" sz="5581">
                <a:solidFill>
                  <a:srgbClr val="FFFFFF"/>
                </a:solidFill>
                <a:latin typeface="Arimo Bold"/>
                <a:ea typeface="Arimo Bold"/>
                <a:cs typeface="Arimo Bold"/>
                <a:sym typeface="Arimo Bold"/>
              </a:rPr>
              <a:t>Class Declaration, Modifiers, and Class Members</a:t>
            </a:r>
          </a:p>
        </p:txBody>
      </p:sp>
      <p:grpSp>
        <p:nvGrpSpPr>
          <p:cNvPr id="7" name="Group 7"/>
          <p:cNvGrpSpPr/>
          <p:nvPr/>
        </p:nvGrpSpPr>
        <p:grpSpPr>
          <a:xfrm>
            <a:off x="992238" y="5187702"/>
            <a:ext cx="637878" cy="637877"/>
            <a:chOff x="0" y="0"/>
            <a:chExt cx="850503" cy="850503"/>
          </a:xfrm>
        </p:grpSpPr>
        <p:sp>
          <p:nvSpPr>
            <p:cNvPr id="8" name="Freeform 8"/>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9" name="TextBox 9"/>
          <p:cNvSpPr txBox="1"/>
          <p:nvPr/>
        </p:nvSpPr>
        <p:spPr>
          <a:xfrm>
            <a:off x="1296204" y="5387310"/>
            <a:ext cx="29795" cy="286286"/>
          </a:xfrm>
          <a:prstGeom prst="rect">
            <a:avLst/>
          </a:prstGeom>
        </p:spPr>
        <p:txBody>
          <a:bodyPr lIns="0" tIns="0" rIns="0" bIns="0" rtlCol="0" anchor="t">
            <a:spAutoFit/>
          </a:bodyPr>
          <a:lstStyle/>
          <a:p>
            <a:pPr algn="ctr">
              <a:lnSpc>
                <a:spcPts val="3348"/>
              </a:lnSpc>
            </a:pPr>
            <a:r>
              <a:rPr lang="en-US" sz="3348">
                <a:solidFill>
                  <a:srgbClr val="FFFFFF"/>
                </a:solidFill>
                <a:latin typeface="Arimo Bold"/>
                <a:ea typeface="Arimo Bold"/>
                <a:cs typeface="Arimo Bold"/>
                <a:sym typeface="Arimo Bold"/>
              </a:rPr>
              <a:t>1</a:t>
            </a:r>
          </a:p>
        </p:txBody>
      </p:sp>
      <p:sp>
        <p:nvSpPr>
          <p:cNvPr id="10" name="TextBox 10"/>
          <p:cNvSpPr txBox="1"/>
          <p:nvPr/>
        </p:nvSpPr>
        <p:spPr>
          <a:xfrm>
            <a:off x="2005072" y="5204847"/>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Class Declaration</a:t>
            </a:r>
          </a:p>
        </p:txBody>
      </p:sp>
      <p:sp>
        <p:nvSpPr>
          <p:cNvPr id="11" name="TextBox 11"/>
          <p:cNvSpPr txBox="1"/>
          <p:nvPr/>
        </p:nvSpPr>
        <p:spPr>
          <a:xfrm>
            <a:off x="2005072" y="5751195"/>
            <a:ext cx="4141172" cy="1818322"/>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Classes are defined using the class keyword, followed by the class name and a block of code that contains the class members.</a:t>
            </a:r>
          </a:p>
        </p:txBody>
      </p:sp>
      <p:grpSp>
        <p:nvGrpSpPr>
          <p:cNvPr id="12" name="Group 12"/>
          <p:cNvGrpSpPr/>
          <p:nvPr/>
        </p:nvGrpSpPr>
        <p:grpSpPr>
          <a:xfrm>
            <a:off x="6521202" y="5187702"/>
            <a:ext cx="637878" cy="637877"/>
            <a:chOff x="0" y="0"/>
            <a:chExt cx="850503" cy="850503"/>
          </a:xfrm>
        </p:grpSpPr>
        <p:sp>
          <p:nvSpPr>
            <p:cNvPr id="13" name="Freeform 13"/>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14" name="TextBox 14"/>
          <p:cNvSpPr txBox="1"/>
          <p:nvPr/>
        </p:nvSpPr>
        <p:spPr>
          <a:xfrm>
            <a:off x="6825169" y="5387310"/>
            <a:ext cx="29795" cy="286286"/>
          </a:xfrm>
          <a:prstGeom prst="rect">
            <a:avLst/>
          </a:prstGeom>
        </p:spPr>
        <p:txBody>
          <a:bodyPr lIns="0" tIns="0" rIns="0" bIns="0" rtlCol="0" anchor="t">
            <a:spAutoFit/>
          </a:bodyPr>
          <a:lstStyle/>
          <a:p>
            <a:pPr algn="ctr">
              <a:lnSpc>
                <a:spcPts val="3348"/>
              </a:lnSpc>
            </a:pPr>
            <a:r>
              <a:rPr lang="en-US" sz="3348">
                <a:solidFill>
                  <a:srgbClr val="FFFFFF"/>
                </a:solidFill>
                <a:latin typeface="Arimo Bold"/>
                <a:ea typeface="Arimo Bold"/>
                <a:cs typeface="Arimo Bold"/>
                <a:sym typeface="Arimo Bold"/>
              </a:rPr>
              <a:t>2</a:t>
            </a:r>
          </a:p>
        </p:txBody>
      </p:sp>
      <p:sp>
        <p:nvSpPr>
          <p:cNvPr id="15" name="TextBox 15"/>
          <p:cNvSpPr txBox="1"/>
          <p:nvPr/>
        </p:nvSpPr>
        <p:spPr>
          <a:xfrm>
            <a:off x="7534038" y="5204847"/>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Access Modifiers</a:t>
            </a:r>
          </a:p>
        </p:txBody>
      </p:sp>
      <p:sp>
        <p:nvSpPr>
          <p:cNvPr id="16" name="TextBox 16"/>
          <p:cNvSpPr txBox="1"/>
          <p:nvPr/>
        </p:nvSpPr>
        <p:spPr>
          <a:xfrm>
            <a:off x="7534038" y="5751195"/>
            <a:ext cx="4141172" cy="1818322"/>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Access modifiers, such as public, private, and protected, control the visibility and accessibility of class members.</a:t>
            </a:r>
          </a:p>
        </p:txBody>
      </p:sp>
      <p:grpSp>
        <p:nvGrpSpPr>
          <p:cNvPr id="17" name="Group 17"/>
          <p:cNvGrpSpPr/>
          <p:nvPr/>
        </p:nvGrpSpPr>
        <p:grpSpPr>
          <a:xfrm>
            <a:off x="12050166" y="5187702"/>
            <a:ext cx="637877" cy="637877"/>
            <a:chOff x="0" y="0"/>
            <a:chExt cx="850503" cy="850503"/>
          </a:xfrm>
        </p:grpSpPr>
        <p:sp>
          <p:nvSpPr>
            <p:cNvPr id="18" name="Freeform 18"/>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19" name="TextBox 19"/>
          <p:cNvSpPr txBox="1"/>
          <p:nvPr/>
        </p:nvSpPr>
        <p:spPr>
          <a:xfrm>
            <a:off x="12354134" y="5387310"/>
            <a:ext cx="29795" cy="286286"/>
          </a:xfrm>
          <a:prstGeom prst="rect">
            <a:avLst/>
          </a:prstGeom>
        </p:spPr>
        <p:txBody>
          <a:bodyPr lIns="0" tIns="0" rIns="0" bIns="0" rtlCol="0" anchor="t">
            <a:spAutoFit/>
          </a:bodyPr>
          <a:lstStyle/>
          <a:p>
            <a:pPr algn="ctr">
              <a:lnSpc>
                <a:spcPts val="3348"/>
              </a:lnSpc>
            </a:pPr>
            <a:r>
              <a:rPr lang="en-US" sz="3348">
                <a:solidFill>
                  <a:srgbClr val="FFFFFF"/>
                </a:solidFill>
                <a:latin typeface="Arimo Bold"/>
                <a:ea typeface="Arimo Bold"/>
                <a:cs typeface="Arimo Bold"/>
                <a:sym typeface="Arimo Bold"/>
              </a:rPr>
              <a:t>3</a:t>
            </a:r>
          </a:p>
        </p:txBody>
      </p:sp>
      <p:sp>
        <p:nvSpPr>
          <p:cNvPr id="20" name="TextBox 20"/>
          <p:cNvSpPr txBox="1"/>
          <p:nvPr/>
        </p:nvSpPr>
        <p:spPr>
          <a:xfrm>
            <a:off x="13063001" y="5204847"/>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Class Members</a:t>
            </a:r>
          </a:p>
        </p:txBody>
      </p:sp>
      <p:sp>
        <p:nvSpPr>
          <p:cNvPr id="21" name="TextBox 21"/>
          <p:cNvSpPr txBox="1"/>
          <p:nvPr/>
        </p:nvSpPr>
        <p:spPr>
          <a:xfrm>
            <a:off x="13063001" y="5751195"/>
            <a:ext cx="4141172" cy="1818322"/>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Class members include fields, methods, properties, events, and nested types, which define the data and behavior of the class.</a:t>
            </a:r>
          </a:p>
        </p:txBody>
      </p:sp>
      <p:sp>
        <p:nvSpPr>
          <p:cNvPr id="22" name="Freeform 22"/>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1083677" y="2709892"/>
            <a:ext cx="9739194" cy="851684"/>
          </a:xfrm>
          <a:prstGeom prst="rect">
            <a:avLst/>
          </a:prstGeom>
        </p:spPr>
        <p:txBody>
          <a:bodyPr lIns="0" tIns="0" rIns="0" bIns="0" rtlCol="0" anchor="t">
            <a:spAutoFit/>
          </a:bodyPr>
          <a:lstStyle/>
          <a:p>
            <a:pPr algn="l">
              <a:lnSpc>
                <a:spcPts val="6976"/>
              </a:lnSpc>
            </a:pPr>
            <a:r>
              <a:rPr lang="en-US" sz="5581">
                <a:solidFill>
                  <a:srgbClr val="FFFFFF"/>
                </a:solidFill>
                <a:latin typeface="Arimo Bold"/>
                <a:ea typeface="Arimo Bold"/>
                <a:cs typeface="Arimo Bold"/>
                <a:sym typeface="Arimo Bold"/>
              </a:rPr>
              <a:t>Declaration of Class Objects</a:t>
            </a:r>
          </a:p>
        </p:txBody>
      </p:sp>
      <p:sp>
        <p:nvSpPr>
          <p:cNvPr id="7" name="TextBox 7"/>
          <p:cNvSpPr txBox="1"/>
          <p:nvPr/>
        </p:nvSpPr>
        <p:spPr>
          <a:xfrm>
            <a:off x="1083677" y="4333161"/>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Object Instantiation</a:t>
            </a:r>
          </a:p>
        </p:txBody>
      </p:sp>
      <p:sp>
        <p:nvSpPr>
          <p:cNvPr id="8" name="TextBox 8"/>
          <p:cNvSpPr txBox="1"/>
          <p:nvPr/>
        </p:nvSpPr>
        <p:spPr>
          <a:xfrm>
            <a:off x="1083677" y="4992916"/>
            <a:ext cx="4789765" cy="2271951"/>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Objects are instantiated using the new keyword, followed by the class constructor. This creates a new instance of the class with its own set of data and behavior.</a:t>
            </a:r>
          </a:p>
        </p:txBody>
      </p:sp>
      <p:sp>
        <p:nvSpPr>
          <p:cNvPr id="9" name="TextBox 9"/>
          <p:cNvSpPr txBox="1"/>
          <p:nvPr/>
        </p:nvSpPr>
        <p:spPr>
          <a:xfrm>
            <a:off x="6757600" y="4333161"/>
            <a:ext cx="353648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Object Initialization</a:t>
            </a:r>
          </a:p>
        </p:txBody>
      </p:sp>
      <p:sp>
        <p:nvSpPr>
          <p:cNvPr id="10" name="TextBox 10"/>
          <p:cNvSpPr txBox="1"/>
          <p:nvPr/>
        </p:nvSpPr>
        <p:spPr>
          <a:xfrm>
            <a:off x="6757600" y="4992916"/>
            <a:ext cx="4789765" cy="1818322"/>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Objects can be initialized with default values or using constructor parameters, which set the initial state of the object.</a:t>
            </a:r>
          </a:p>
        </p:txBody>
      </p:sp>
      <p:sp>
        <p:nvSpPr>
          <p:cNvPr id="11" name="TextBox 11"/>
          <p:cNvSpPr txBox="1"/>
          <p:nvPr/>
        </p:nvSpPr>
        <p:spPr>
          <a:xfrm>
            <a:off x="12431524" y="4333161"/>
            <a:ext cx="3361164" cy="380048"/>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Object References</a:t>
            </a:r>
          </a:p>
        </p:txBody>
      </p:sp>
      <p:sp>
        <p:nvSpPr>
          <p:cNvPr id="12" name="TextBox 12"/>
          <p:cNvSpPr txBox="1"/>
          <p:nvPr/>
        </p:nvSpPr>
        <p:spPr>
          <a:xfrm>
            <a:off x="12431524" y="4992916"/>
            <a:ext cx="4789765" cy="1818322"/>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Object references are used to access and manipulate the state and behavior of an object, using the dot operator to access class members.</a:t>
            </a:r>
          </a:p>
        </p:txBody>
      </p:sp>
      <p:sp>
        <p:nvSpPr>
          <p:cNvPr id="13" name="Freeform 13"/>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50598" y="0"/>
            <a:ext cx="19338598" cy="10287000"/>
            <a:chOff x="0" y="0"/>
            <a:chExt cx="25784798" cy="13716000"/>
          </a:xfrm>
        </p:grpSpPr>
        <p:sp>
          <p:nvSpPr>
            <p:cNvPr id="3" name="Freeform 3"/>
            <p:cNvSpPr/>
            <p:nvPr/>
          </p:nvSpPr>
          <p:spPr>
            <a:xfrm>
              <a:off x="0" y="0"/>
              <a:ext cx="25784798" cy="13716000"/>
            </a:xfrm>
            <a:custGeom>
              <a:avLst/>
              <a:gdLst/>
              <a:ahLst/>
              <a:cxnLst/>
              <a:rect l="l" t="t" r="r" b="b"/>
              <a:pathLst>
                <a:path w="25784798" h="13716000">
                  <a:moveTo>
                    <a:pt x="0" y="0"/>
                  </a:moveTo>
                  <a:lnTo>
                    <a:pt x="25784798" y="0"/>
                  </a:lnTo>
                  <a:lnTo>
                    <a:pt x="25784798" y="13716000"/>
                  </a:lnTo>
                  <a:lnTo>
                    <a:pt x="0" y="13716000"/>
                  </a:lnTo>
                  <a:close/>
                </a:path>
              </a:pathLst>
            </a:custGeom>
            <a:solidFill>
              <a:srgbClr val="FAFAFA"/>
            </a:solidFill>
          </p:spPr>
        </p:sp>
      </p:grpSp>
      <p:grpSp>
        <p:nvGrpSpPr>
          <p:cNvPr id="4" name="Group 4"/>
          <p:cNvGrpSpPr/>
          <p:nvPr/>
        </p:nvGrpSpPr>
        <p:grpSpPr>
          <a:xfrm>
            <a:off x="-1050598" y="-2262"/>
            <a:ext cx="19338598"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3290903" y="121126"/>
            <a:ext cx="11422835" cy="907574"/>
          </a:xfrm>
          <a:prstGeom prst="rect">
            <a:avLst/>
          </a:prstGeom>
        </p:spPr>
        <p:txBody>
          <a:bodyPr lIns="0" tIns="0" rIns="0" bIns="0" rtlCol="0" anchor="t">
            <a:spAutoFit/>
          </a:bodyPr>
          <a:lstStyle/>
          <a:p>
            <a:pPr algn="ctr">
              <a:lnSpc>
                <a:spcPts val="6976"/>
              </a:lnSpc>
            </a:pPr>
            <a:r>
              <a:rPr lang="en-US" sz="5581">
                <a:solidFill>
                  <a:srgbClr val="FFFFFF"/>
                </a:solidFill>
                <a:latin typeface="Arimo Bold"/>
                <a:ea typeface="Arimo Bold"/>
                <a:cs typeface="Arimo Bold"/>
                <a:sym typeface="Arimo Bold"/>
              </a:rPr>
              <a:t>Assigning One Object to Another</a:t>
            </a:r>
          </a:p>
        </p:txBody>
      </p:sp>
      <p:grpSp>
        <p:nvGrpSpPr>
          <p:cNvPr id="7" name="Group 7"/>
          <p:cNvGrpSpPr/>
          <p:nvPr/>
        </p:nvGrpSpPr>
        <p:grpSpPr>
          <a:xfrm>
            <a:off x="517511" y="4074914"/>
            <a:ext cx="5546785" cy="3448199"/>
            <a:chOff x="0" y="0"/>
            <a:chExt cx="7395713" cy="4597598"/>
          </a:xfrm>
        </p:grpSpPr>
        <p:sp>
          <p:nvSpPr>
            <p:cNvPr id="8" name="Freeform 8"/>
            <p:cNvSpPr/>
            <p:nvPr/>
          </p:nvSpPr>
          <p:spPr>
            <a:xfrm>
              <a:off x="0" y="0"/>
              <a:ext cx="7395671" cy="4597527"/>
            </a:xfrm>
            <a:custGeom>
              <a:avLst/>
              <a:gdLst/>
              <a:ahLst/>
              <a:cxnLst/>
              <a:rect l="l" t="t" r="r" b="b"/>
              <a:pathLst>
                <a:path w="7395671" h="4597527">
                  <a:moveTo>
                    <a:pt x="0" y="56642"/>
                  </a:moveTo>
                  <a:cubicBezTo>
                    <a:pt x="0" y="25400"/>
                    <a:pt x="26859" y="0"/>
                    <a:pt x="59896" y="0"/>
                  </a:cubicBezTo>
                  <a:lnTo>
                    <a:pt x="7335775" y="0"/>
                  </a:lnTo>
                  <a:cubicBezTo>
                    <a:pt x="7368946" y="0"/>
                    <a:pt x="7395671" y="25400"/>
                    <a:pt x="7395671" y="56642"/>
                  </a:cubicBezTo>
                  <a:lnTo>
                    <a:pt x="7395671" y="4540885"/>
                  </a:lnTo>
                  <a:cubicBezTo>
                    <a:pt x="7395671" y="4572254"/>
                    <a:pt x="7368811" y="4597527"/>
                    <a:pt x="7335775" y="4597527"/>
                  </a:cubicBezTo>
                  <a:lnTo>
                    <a:pt x="59896" y="4597527"/>
                  </a:lnTo>
                  <a:cubicBezTo>
                    <a:pt x="26725" y="4597527"/>
                    <a:pt x="0" y="4572127"/>
                    <a:pt x="0" y="4540885"/>
                  </a:cubicBezTo>
                  <a:close/>
                </a:path>
              </a:pathLst>
            </a:custGeom>
            <a:solidFill>
              <a:srgbClr val="0088A3"/>
            </a:solidFill>
          </p:spPr>
        </p:sp>
      </p:grpSp>
      <p:sp>
        <p:nvSpPr>
          <p:cNvPr id="9" name="TextBox 9"/>
          <p:cNvSpPr txBox="1"/>
          <p:nvPr/>
        </p:nvSpPr>
        <p:spPr>
          <a:xfrm>
            <a:off x="1435229" y="4375576"/>
            <a:ext cx="3554254" cy="449040"/>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Shallow Copy</a:t>
            </a:r>
          </a:p>
        </p:txBody>
      </p:sp>
      <p:sp>
        <p:nvSpPr>
          <p:cNvPr id="10" name="TextBox 10"/>
          <p:cNvSpPr txBox="1"/>
          <p:nvPr/>
        </p:nvSpPr>
        <p:spPr>
          <a:xfrm>
            <a:off x="914009" y="5145762"/>
            <a:ext cx="4753789" cy="1772476"/>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When you assign one object to another, you create a new reference to the same underlying object, which is known as a shallow copy.</a:t>
            </a:r>
          </a:p>
        </p:txBody>
      </p:sp>
      <p:grpSp>
        <p:nvGrpSpPr>
          <p:cNvPr id="11" name="Group 11"/>
          <p:cNvGrpSpPr/>
          <p:nvPr/>
        </p:nvGrpSpPr>
        <p:grpSpPr>
          <a:xfrm>
            <a:off x="6370608" y="4074914"/>
            <a:ext cx="5546785" cy="3448199"/>
            <a:chOff x="0" y="0"/>
            <a:chExt cx="7395713" cy="4597598"/>
          </a:xfrm>
        </p:grpSpPr>
        <p:sp>
          <p:nvSpPr>
            <p:cNvPr id="12" name="Freeform 12"/>
            <p:cNvSpPr/>
            <p:nvPr/>
          </p:nvSpPr>
          <p:spPr>
            <a:xfrm>
              <a:off x="0" y="0"/>
              <a:ext cx="7395671" cy="4597527"/>
            </a:xfrm>
            <a:custGeom>
              <a:avLst/>
              <a:gdLst/>
              <a:ahLst/>
              <a:cxnLst/>
              <a:rect l="l" t="t" r="r" b="b"/>
              <a:pathLst>
                <a:path w="7395671" h="4597527">
                  <a:moveTo>
                    <a:pt x="0" y="56642"/>
                  </a:moveTo>
                  <a:cubicBezTo>
                    <a:pt x="0" y="25400"/>
                    <a:pt x="26859" y="0"/>
                    <a:pt x="59896" y="0"/>
                  </a:cubicBezTo>
                  <a:lnTo>
                    <a:pt x="7335775" y="0"/>
                  </a:lnTo>
                  <a:cubicBezTo>
                    <a:pt x="7368946" y="0"/>
                    <a:pt x="7395671" y="25400"/>
                    <a:pt x="7395671" y="56642"/>
                  </a:cubicBezTo>
                  <a:lnTo>
                    <a:pt x="7395671" y="4540885"/>
                  </a:lnTo>
                  <a:cubicBezTo>
                    <a:pt x="7395671" y="4572254"/>
                    <a:pt x="7368811" y="4597527"/>
                    <a:pt x="7335775" y="4597527"/>
                  </a:cubicBezTo>
                  <a:lnTo>
                    <a:pt x="59896" y="4597527"/>
                  </a:lnTo>
                  <a:cubicBezTo>
                    <a:pt x="26725" y="4597527"/>
                    <a:pt x="0" y="4572127"/>
                    <a:pt x="0" y="4540885"/>
                  </a:cubicBezTo>
                  <a:close/>
                </a:path>
              </a:pathLst>
            </a:custGeom>
            <a:solidFill>
              <a:srgbClr val="0088A3"/>
            </a:solidFill>
          </p:spPr>
        </p:sp>
      </p:grpSp>
      <p:sp>
        <p:nvSpPr>
          <p:cNvPr id="13" name="TextBox 13"/>
          <p:cNvSpPr txBox="1"/>
          <p:nvPr/>
        </p:nvSpPr>
        <p:spPr>
          <a:xfrm>
            <a:off x="7554976" y="4375576"/>
            <a:ext cx="3554254" cy="449040"/>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Deep Copy</a:t>
            </a:r>
          </a:p>
        </p:txBody>
      </p:sp>
      <p:sp>
        <p:nvSpPr>
          <p:cNvPr id="14" name="TextBox 14"/>
          <p:cNvSpPr txBox="1"/>
          <p:nvPr/>
        </p:nvSpPr>
        <p:spPr>
          <a:xfrm>
            <a:off x="6767105" y="4921925"/>
            <a:ext cx="4753789" cy="2220150"/>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To create a new, independent copy of an object, you need to perform a deep copy, which duplicates the object and its internal data structures.</a:t>
            </a:r>
          </a:p>
        </p:txBody>
      </p:sp>
      <p:grpSp>
        <p:nvGrpSpPr>
          <p:cNvPr id="15" name="Group 15"/>
          <p:cNvGrpSpPr/>
          <p:nvPr/>
        </p:nvGrpSpPr>
        <p:grpSpPr>
          <a:xfrm>
            <a:off x="12222192" y="4074914"/>
            <a:ext cx="5546785" cy="3448199"/>
            <a:chOff x="0" y="0"/>
            <a:chExt cx="7395713" cy="4597598"/>
          </a:xfrm>
        </p:grpSpPr>
        <p:sp>
          <p:nvSpPr>
            <p:cNvPr id="16" name="Freeform 16"/>
            <p:cNvSpPr/>
            <p:nvPr/>
          </p:nvSpPr>
          <p:spPr>
            <a:xfrm>
              <a:off x="0" y="0"/>
              <a:ext cx="7395671" cy="4597527"/>
            </a:xfrm>
            <a:custGeom>
              <a:avLst/>
              <a:gdLst/>
              <a:ahLst/>
              <a:cxnLst/>
              <a:rect l="l" t="t" r="r" b="b"/>
              <a:pathLst>
                <a:path w="7395671" h="4597527">
                  <a:moveTo>
                    <a:pt x="0" y="56642"/>
                  </a:moveTo>
                  <a:cubicBezTo>
                    <a:pt x="0" y="25400"/>
                    <a:pt x="26859" y="0"/>
                    <a:pt x="59896" y="0"/>
                  </a:cubicBezTo>
                  <a:lnTo>
                    <a:pt x="7335775" y="0"/>
                  </a:lnTo>
                  <a:cubicBezTo>
                    <a:pt x="7368946" y="0"/>
                    <a:pt x="7395671" y="25400"/>
                    <a:pt x="7395671" y="56642"/>
                  </a:cubicBezTo>
                  <a:lnTo>
                    <a:pt x="7395671" y="4540885"/>
                  </a:lnTo>
                  <a:cubicBezTo>
                    <a:pt x="7395671" y="4572254"/>
                    <a:pt x="7368811" y="4597527"/>
                    <a:pt x="7335775" y="4597527"/>
                  </a:cubicBezTo>
                  <a:lnTo>
                    <a:pt x="59896" y="4597527"/>
                  </a:lnTo>
                  <a:cubicBezTo>
                    <a:pt x="26725" y="4597527"/>
                    <a:pt x="0" y="4572127"/>
                    <a:pt x="0" y="4540885"/>
                  </a:cubicBezTo>
                  <a:close/>
                </a:path>
              </a:pathLst>
            </a:custGeom>
            <a:solidFill>
              <a:srgbClr val="0088A3"/>
            </a:solidFill>
          </p:spPr>
        </p:sp>
      </p:grpSp>
      <p:sp>
        <p:nvSpPr>
          <p:cNvPr id="17" name="TextBox 17"/>
          <p:cNvSpPr txBox="1"/>
          <p:nvPr/>
        </p:nvSpPr>
        <p:spPr>
          <a:xfrm>
            <a:off x="13483656" y="4375576"/>
            <a:ext cx="3554254" cy="449040"/>
          </a:xfrm>
          <a:prstGeom prst="rect">
            <a:avLst/>
          </a:prstGeom>
        </p:spPr>
        <p:txBody>
          <a:bodyPr lIns="0" tIns="0" rIns="0" bIns="0" rtlCol="0" anchor="t">
            <a:spAutoFit/>
          </a:bodyPr>
          <a:lstStyle/>
          <a:p>
            <a:pPr algn="l">
              <a:lnSpc>
                <a:spcPts val="3488"/>
              </a:lnSpc>
            </a:pPr>
            <a:r>
              <a:rPr lang="en-US" sz="2791">
                <a:solidFill>
                  <a:srgbClr val="FFFFFF"/>
                </a:solidFill>
                <a:latin typeface="Arimo Bold"/>
                <a:ea typeface="Arimo Bold"/>
                <a:cs typeface="Arimo Bold"/>
                <a:sym typeface="Arimo Bold"/>
              </a:rPr>
              <a:t>Reference Types</a:t>
            </a:r>
          </a:p>
        </p:txBody>
      </p:sp>
      <p:sp>
        <p:nvSpPr>
          <p:cNvPr id="18" name="TextBox 18"/>
          <p:cNvSpPr txBox="1"/>
          <p:nvPr/>
        </p:nvSpPr>
        <p:spPr>
          <a:xfrm>
            <a:off x="12622242" y="5145762"/>
            <a:ext cx="4753789" cy="1772476"/>
          </a:xfrm>
          <a:prstGeom prst="rect">
            <a:avLst/>
          </a:prstGeom>
        </p:spPr>
        <p:txBody>
          <a:bodyPr lIns="0" tIns="0" rIns="0" bIns="0" rtlCol="0" anchor="t">
            <a:spAutoFit/>
          </a:bodyPr>
          <a:lstStyle/>
          <a:p>
            <a:pPr algn="l">
              <a:lnSpc>
                <a:spcPts val="3572"/>
              </a:lnSpc>
            </a:pPr>
            <a:r>
              <a:rPr lang="en-US" sz="2232">
                <a:solidFill>
                  <a:srgbClr val="FFFFFF"/>
                </a:solidFill>
                <a:latin typeface="Fira Sans"/>
                <a:ea typeface="Fira Sans"/>
                <a:cs typeface="Fira Sans"/>
                <a:sym typeface="Fira Sans"/>
              </a:rPr>
              <a:t>Objects in object-oriented programming are reference types, meaning they are stored and passed by reference, rather than by value.</a:t>
            </a:r>
          </a:p>
        </p:txBody>
      </p:sp>
      <p:sp>
        <p:nvSpPr>
          <p:cNvPr id="19" name="Freeform 19"/>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566171" y="530508"/>
            <a:ext cx="14732610" cy="907574"/>
          </a:xfrm>
          <a:prstGeom prst="rect">
            <a:avLst/>
          </a:prstGeom>
        </p:spPr>
        <p:txBody>
          <a:bodyPr lIns="0" tIns="0" rIns="0" bIns="0" rtlCol="0" anchor="t">
            <a:spAutoFit/>
          </a:bodyPr>
          <a:lstStyle/>
          <a:p>
            <a:pPr algn="ctr">
              <a:lnSpc>
                <a:spcPts val="6976"/>
              </a:lnSpc>
            </a:pPr>
            <a:r>
              <a:rPr lang="en-US" sz="5581">
                <a:solidFill>
                  <a:srgbClr val="FFFFFF"/>
                </a:solidFill>
                <a:latin typeface="Arimo Bold"/>
                <a:ea typeface="Arimo Bold"/>
                <a:cs typeface="Arimo Bold"/>
                <a:sym typeface="Arimo Bold"/>
              </a:rPr>
              <a:t>Access Control and Private Members</a:t>
            </a:r>
          </a:p>
        </p:txBody>
      </p:sp>
      <p:sp>
        <p:nvSpPr>
          <p:cNvPr id="7" name="TextBox 7"/>
          <p:cNvSpPr txBox="1"/>
          <p:nvPr/>
        </p:nvSpPr>
        <p:spPr>
          <a:xfrm>
            <a:off x="842915" y="2909464"/>
            <a:ext cx="3361164" cy="652833"/>
          </a:xfrm>
          <a:prstGeom prst="rect">
            <a:avLst/>
          </a:prstGeom>
        </p:spPr>
        <p:txBody>
          <a:bodyPr lIns="0" tIns="0" rIns="0" bIns="0" rtlCol="0" anchor="t">
            <a:spAutoFit/>
          </a:bodyPr>
          <a:lstStyle/>
          <a:p>
            <a:pPr algn="l">
              <a:lnSpc>
                <a:spcPts val="4624"/>
              </a:lnSpc>
            </a:pPr>
            <a:r>
              <a:rPr lang="en-US" sz="3699">
                <a:solidFill>
                  <a:srgbClr val="FFFFFF"/>
                </a:solidFill>
                <a:latin typeface="Times New Roman Bold"/>
                <a:ea typeface="Times New Roman Bold"/>
                <a:cs typeface="Times New Roman Bold"/>
                <a:sym typeface="Times New Roman Bold"/>
              </a:rPr>
              <a:t>Access Modifiers</a:t>
            </a:r>
          </a:p>
        </p:txBody>
      </p:sp>
      <p:sp>
        <p:nvSpPr>
          <p:cNvPr id="8" name="TextBox 8"/>
          <p:cNvSpPr txBox="1"/>
          <p:nvPr/>
        </p:nvSpPr>
        <p:spPr>
          <a:xfrm>
            <a:off x="405166" y="4020763"/>
            <a:ext cx="4789765" cy="4561749"/>
          </a:xfrm>
          <a:prstGeom prst="rect">
            <a:avLst/>
          </a:prstGeom>
        </p:spPr>
        <p:txBody>
          <a:bodyPr lIns="0" tIns="0" rIns="0" bIns="0" rtlCol="0" anchor="t">
            <a:spAutoFit/>
          </a:bodyPr>
          <a:lstStyle/>
          <a:p>
            <a:pPr algn="l">
              <a:lnSpc>
                <a:spcPts val="5120"/>
              </a:lnSpc>
            </a:pPr>
            <a:r>
              <a:rPr lang="en-US" sz="3200">
                <a:solidFill>
                  <a:srgbClr val="FFFFFF"/>
                </a:solidFill>
                <a:latin typeface="Times New Roman"/>
                <a:ea typeface="Times New Roman"/>
                <a:cs typeface="Times New Roman"/>
                <a:sym typeface="Times New Roman"/>
              </a:rPr>
              <a:t>Access modifiers, such as public, private, and protected, control the visibility and accessibility of class members, allowing you to encapsulate and protect data.</a:t>
            </a:r>
          </a:p>
        </p:txBody>
      </p:sp>
      <p:sp>
        <p:nvSpPr>
          <p:cNvPr id="9" name="TextBox 9"/>
          <p:cNvSpPr txBox="1"/>
          <p:nvPr/>
        </p:nvSpPr>
        <p:spPr>
          <a:xfrm>
            <a:off x="6341738" y="2756251"/>
            <a:ext cx="3886463" cy="652833"/>
          </a:xfrm>
          <a:prstGeom prst="rect">
            <a:avLst/>
          </a:prstGeom>
        </p:spPr>
        <p:txBody>
          <a:bodyPr lIns="0" tIns="0" rIns="0" bIns="0" rtlCol="0" anchor="t">
            <a:spAutoFit/>
          </a:bodyPr>
          <a:lstStyle/>
          <a:p>
            <a:pPr algn="ctr">
              <a:lnSpc>
                <a:spcPts val="4624"/>
              </a:lnSpc>
            </a:pPr>
            <a:r>
              <a:rPr lang="en-US" sz="3699">
                <a:solidFill>
                  <a:srgbClr val="FFFFFF"/>
                </a:solidFill>
                <a:latin typeface="Times New Roman Bold"/>
                <a:ea typeface="Times New Roman Bold"/>
                <a:cs typeface="Times New Roman Bold"/>
                <a:sym typeface="Times New Roman Bold"/>
              </a:rPr>
              <a:t>Private Members</a:t>
            </a:r>
          </a:p>
        </p:txBody>
      </p:sp>
      <p:sp>
        <p:nvSpPr>
          <p:cNvPr id="10" name="TextBox 10"/>
          <p:cNvSpPr txBox="1"/>
          <p:nvPr/>
        </p:nvSpPr>
        <p:spPr>
          <a:xfrm>
            <a:off x="6498847" y="4344613"/>
            <a:ext cx="4789765" cy="3914049"/>
          </a:xfrm>
          <a:prstGeom prst="rect">
            <a:avLst/>
          </a:prstGeom>
        </p:spPr>
        <p:txBody>
          <a:bodyPr lIns="0" tIns="0" rIns="0" bIns="0" rtlCol="0" anchor="t">
            <a:spAutoFit/>
          </a:bodyPr>
          <a:lstStyle/>
          <a:p>
            <a:pPr algn="l">
              <a:lnSpc>
                <a:spcPts val="5120"/>
              </a:lnSpc>
            </a:pPr>
            <a:r>
              <a:rPr lang="en-US" sz="3200">
                <a:solidFill>
                  <a:srgbClr val="FFFFFF"/>
                </a:solidFill>
                <a:latin typeface="Times New Roman"/>
                <a:ea typeface="Times New Roman"/>
                <a:cs typeface="Times New Roman"/>
                <a:sym typeface="Times New Roman"/>
              </a:rPr>
              <a:t>Private members can only be accessed within the class in which they are defined, ensuring data integrity and preventing unintended modifications.</a:t>
            </a:r>
          </a:p>
        </p:txBody>
      </p:sp>
      <p:sp>
        <p:nvSpPr>
          <p:cNvPr id="11" name="TextBox 11"/>
          <p:cNvSpPr txBox="1"/>
          <p:nvPr/>
        </p:nvSpPr>
        <p:spPr>
          <a:xfrm>
            <a:off x="12759836" y="2756251"/>
            <a:ext cx="3777026" cy="652833"/>
          </a:xfrm>
          <a:prstGeom prst="rect">
            <a:avLst/>
          </a:prstGeom>
        </p:spPr>
        <p:txBody>
          <a:bodyPr lIns="0" tIns="0" rIns="0" bIns="0" rtlCol="0" anchor="t">
            <a:spAutoFit/>
          </a:bodyPr>
          <a:lstStyle/>
          <a:p>
            <a:pPr algn="l">
              <a:lnSpc>
                <a:spcPts val="4624"/>
              </a:lnSpc>
            </a:pPr>
            <a:r>
              <a:rPr lang="en-US" sz="3699">
                <a:solidFill>
                  <a:srgbClr val="FFFFFF"/>
                </a:solidFill>
                <a:latin typeface="Times New Roman Bold"/>
                <a:ea typeface="Times New Roman Bold"/>
                <a:cs typeface="Times New Roman Bold"/>
                <a:sym typeface="Times New Roman Bold"/>
              </a:rPr>
              <a:t>Accessor Methods</a:t>
            </a:r>
          </a:p>
        </p:txBody>
      </p:sp>
      <p:sp>
        <p:nvSpPr>
          <p:cNvPr id="12" name="TextBox 12"/>
          <p:cNvSpPr txBox="1"/>
          <p:nvPr/>
        </p:nvSpPr>
        <p:spPr>
          <a:xfrm>
            <a:off x="12628511" y="3997912"/>
            <a:ext cx="4789765" cy="4260750"/>
          </a:xfrm>
          <a:prstGeom prst="rect">
            <a:avLst/>
          </a:prstGeom>
        </p:spPr>
        <p:txBody>
          <a:bodyPr lIns="0" tIns="0" rIns="0" bIns="0" rtlCol="0" anchor="t">
            <a:spAutoFit/>
          </a:bodyPr>
          <a:lstStyle/>
          <a:p>
            <a:pPr algn="l">
              <a:lnSpc>
                <a:spcPts val="5600"/>
              </a:lnSpc>
            </a:pPr>
            <a:r>
              <a:rPr lang="en-US" sz="3500">
                <a:solidFill>
                  <a:srgbClr val="FFFFFF"/>
                </a:solidFill>
                <a:latin typeface="Times New Roman"/>
                <a:ea typeface="Times New Roman"/>
                <a:cs typeface="Times New Roman"/>
                <a:sym typeface="Times New Roman"/>
              </a:rPr>
              <a:t>Accessor methods, such as getters and setters, provide a controlled way to access and modify private class members from outside the class.</a:t>
            </a:r>
          </a:p>
        </p:txBody>
      </p:sp>
      <p:sp>
        <p:nvSpPr>
          <p:cNvPr id="13" name="Freeform 13"/>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2107544" y="687013"/>
            <a:ext cx="14072911" cy="907574"/>
          </a:xfrm>
          <a:prstGeom prst="rect">
            <a:avLst/>
          </a:prstGeom>
        </p:spPr>
        <p:txBody>
          <a:bodyPr lIns="0" tIns="0" rIns="0" bIns="0" rtlCol="0" anchor="t">
            <a:spAutoFit/>
          </a:bodyPr>
          <a:lstStyle/>
          <a:p>
            <a:pPr algn="ctr">
              <a:lnSpc>
                <a:spcPts val="6976"/>
              </a:lnSpc>
            </a:pPr>
            <a:r>
              <a:rPr lang="en-US" sz="5581">
                <a:solidFill>
                  <a:srgbClr val="FFFFFF"/>
                </a:solidFill>
                <a:latin typeface="Arimo Bold"/>
                <a:ea typeface="Arimo Bold"/>
                <a:cs typeface="Arimo Bold"/>
                <a:sym typeface="Arimo Bold"/>
              </a:rPr>
              <a:t>Constructors and Overloading</a:t>
            </a:r>
          </a:p>
        </p:txBody>
      </p:sp>
      <p:sp>
        <p:nvSpPr>
          <p:cNvPr id="7" name="TextBox 7"/>
          <p:cNvSpPr txBox="1"/>
          <p:nvPr/>
        </p:nvSpPr>
        <p:spPr>
          <a:xfrm>
            <a:off x="1083677" y="3622594"/>
            <a:ext cx="3886463" cy="579222"/>
          </a:xfrm>
          <a:prstGeom prst="rect">
            <a:avLst/>
          </a:prstGeom>
        </p:spPr>
        <p:txBody>
          <a:bodyPr lIns="0" tIns="0" rIns="0" bIns="0" rtlCol="0" anchor="t">
            <a:spAutoFit/>
          </a:bodyPr>
          <a:lstStyle/>
          <a:p>
            <a:pPr algn="l">
              <a:lnSpc>
                <a:spcPts val="4113"/>
              </a:lnSpc>
            </a:pPr>
            <a:r>
              <a:rPr lang="en-US" sz="3291">
                <a:solidFill>
                  <a:srgbClr val="FFFFFF"/>
                </a:solidFill>
                <a:latin typeface="Times New Roman Bold"/>
                <a:ea typeface="Times New Roman Bold"/>
                <a:cs typeface="Times New Roman Bold"/>
                <a:sym typeface="Times New Roman Bold"/>
              </a:rPr>
              <a:t>Default Constructor</a:t>
            </a:r>
          </a:p>
        </p:txBody>
      </p:sp>
      <p:sp>
        <p:nvSpPr>
          <p:cNvPr id="8" name="TextBox 8"/>
          <p:cNvSpPr txBox="1"/>
          <p:nvPr/>
        </p:nvSpPr>
        <p:spPr>
          <a:xfrm>
            <a:off x="542878" y="5029200"/>
            <a:ext cx="4968061" cy="2327446"/>
          </a:xfrm>
          <a:prstGeom prst="rect">
            <a:avLst/>
          </a:prstGeom>
        </p:spPr>
        <p:txBody>
          <a:bodyPr lIns="0" tIns="0" rIns="0" bIns="0" rtlCol="0" anchor="t">
            <a:spAutoFit/>
          </a:bodyPr>
          <a:lstStyle/>
          <a:p>
            <a:pPr algn="l">
              <a:lnSpc>
                <a:spcPts val="4692"/>
              </a:lnSpc>
            </a:pPr>
            <a:r>
              <a:rPr lang="en-US" sz="2932">
                <a:solidFill>
                  <a:srgbClr val="FFFFFF"/>
                </a:solidFill>
                <a:latin typeface="Fira Sans"/>
                <a:ea typeface="Fira Sans"/>
                <a:cs typeface="Fira Sans"/>
                <a:sym typeface="Fira Sans"/>
              </a:rPr>
              <a:t>The default constructor is used to create a new instance of a class with default values.</a:t>
            </a:r>
          </a:p>
        </p:txBody>
      </p:sp>
      <p:sp>
        <p:nvSpPr>
          <p:cNvPr id="9" name="TextBox 9"/>
          <p:cNvSpPr txBox="1"/>
          <p:nvPr/>
        </p:nvSpPr>
        <p:spPr>
          <a:xfrm>
            <a:off x="6462833" y="3612168"/>
            <a:ext cx="4244905" cy="1093572"/>
          </a:xfrm>
          <a:prstGeom prst="rect">
            <a:avLst/>
          </a:prstGeom>
        </p:spPr>
        <p:txBody>
          <a:bodyPr lIns="0" tIns="0" rIns="0" bIns="0" rtlCol="0" anchor="t">
            <a:spAutoFit/>
          </a:bodyPr>
          <a:lstStyle/>
          <a:p>
            <a:pPr algn="l">
              <a:lnSpc>
                <a:spcPts val="4113"/>
              </a:lnSpc>
            </a:pPr>
            <a:r>
              <a:rPr lang="en-US" sz="3291">
                <a:solidFill>
                  <a:srgbClr val="FFFFFF"/>
                </a:solidFill>
                <a:latin typeface="Times New Roman Bold"/>
                <a:ea typeface="Times New Roman Bold"/>
                <a:cs typeface="Times New Roman Bold"/>
                <a:sym typeface="Times New Roman Bold"/>
              </a:rPr>
              <a:t>Parameterized Constructor</a:t>
            </a:r>
          </a:p>
        </p:txBody>
      </p:sp>
      <p:sp>
        <p:nvSpPr>
          <p:cNvPr id="10" name="TextBox 10"/>
          <p:cNvSpPr txBox="1"/>
          <p:nvPr/>
        </p:nvSpPr>
        <p:spPr>
          <a:xfrm>
            <a:off x="6462833" y="5029200"/>
            <a:ext cx="4968210" cy="2327446"/>
          </a:xfrm>
          <a:prstGeom prst="rect">
            <a:avLst/>
          </a:prstGeom>
        </p:spPr>
        <p:txBody>
          <a:bodyPr lIns="0" tIns="0" rIns="0" bIns="0" rtlCol="0" anchor="t">
            <a:spAutoFit/>
          </a:bodyPr>
          <a:lstStyle/>
          <a:p>
            <a:pPr algn="l">
              <a:lnSpc>
                <a:spcPts val="4692"/>
              </a:lnSpc>
            </a:pPr>
            <a:r>
              <a:rPr lang="en-US" sz="2932">
                <a:solidFill>
                  <a:srgbClr val="FFFFFF"/>
                </a:solidFill>
                <a:latin typeface="Fira Sans"/>
                <a:ea typeface="Fira Sans"/>
                <a:cs typeface="Fira Sans"/>
                <a:sym typeface="Fira Sans"/>
              </a:rPr>
              <a:t>Parameterized constructors allow you to initialize the object with specific values during creation.</a:t>
            </a:r>
          </a:p>
        </p:txBody>
      </p:sp>
      <p:sp>
        <p:nvSpPr>
          <p:cNvPr id="11" name="TextBox 11"/>
          <p:cNvSpPr txBox="1"/>
          <p:nvPr/>
        </p:nvSpPr>
        <p:spPr>
          <a:xfrm>
            <a:off x="11628030" y="3622594"/>
            <a:ext cx="3890695" cy="1093572"/>
          </a:xfrm>
          <a:prstGeom prst="rect">
            <a:avLst/>
          </a:prstGeom>
        </p:spPr>
        <p:txBody>
          <a:bodyPr lIns="0" tIns="0" rIns="0" bIns="0" rtlCol="0" anchor="t">
            <a:spAutoFit/>
          </a:bodyPr>
          <a:lstStyle/>
          <a:p>
            <a:pPr algn="l">
              <a:lnSpc>
                <a:spcPts val="4113"/>
              </a:lnSpc>
            </a:pPr>
            <a:r>
              <a:rPr lang="en-US" sz="3291">
                <a:solidFill>
                  <a:srgbClr val="FFFFFF"/>
                </a:solidFill>
                <a:latin typeface="Times New Roman Bold"/>
                <a:ea typeface="Times New Roman Bold"/>
                <a:cs typeface="Times New Roman Bold"/>
                <a:sym typeface="Times New Roman Bold"/>
              </a:rPr>
              <a:t>Overloaded Constructors</a:t>
            </a:r>
          </a:p>
        </p:txBody>
      </p:sp>
      <p:sp>
        <p:nvSpPr>
          <p:cNvPr id="12" name="TextBox 12"/>
          <p:cNvSpPr txBox="1"/>
          <p:nvPr/>
        </p:nvSpPr>
        <p:spPr>
          <a:xfrm>
            <a:off x="11929688" y="5029200"/>
            <a:ext cx="4968061" cy="2327446"/>
          </a:xfrm>
          <a:prstGeom prst="rect">
            <a:avLst/>
          </a:prstGeom>
        </p:spPr>
        <p:txBody>
          <a:bodyPr lIns="0" tIns="0" rIns="0" bIns="0" rtlCol="0" anchor="t">
            <a:spAutoFit/>
          </a:bodyPr>
          <a:lstStyle/>
          <a:p>
            <a:pPr algn="l">
              <a:lnSpc>
                <a:spcPts val="4692"/>
              </a:lnSpc>
            </a:pPr>
            <a:r>
              <a:rPr lang="en-US" sz="2932">
                <a:solidFill>
                  <a:srgbClr val="FFFFFF"/>
                </a:solidFill>
                <a:latin typeface="Fira Sans"/>
                <a:ea typeface="Fira Sans"/>
                <a:cs typeface="Fira Sans"/>
                <a:sym typeface="Fira Sans"/>
              </a:rPr>
              <a:t>Multiple constructors can be defined with different parameter lists, allowing for flexible object initialization.</a:t>
            </a:r>
          </a:p>
        </p:txBody>
      </p:sp>
      <p:sp>
        <p:nvSpPr>
          <p:cNvPr id="13" name="Freeform 13"/>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1" y="-342900"/>
            <a:ext cx="18440400" cy="10648950"/>
            <a:chOff x="1" y="0"/>
            <a:chExt cx="24492622" cy="13716000"/>
          </a:xfrm>
        </p:grpSpPr>
        <p:sp>
          <p:nvSpPr>
            <p:cNvPr id="5" name="Freeform 5"/>
            <p:cNvSpPr/>
            <p:nvPr/>
          </p:nvSpPr>
          <p:spPr>
            <a:xfrm>
              <a:off x="1" y="0"/>
              <a:ext cx="24492622"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622980" y="574283"/>
            <a:ext cx="6905357" cy="851684"/>
          </a:xfrm>
          <a:prstGeom prst="rect">
            <a:avLst/>
          </a:prstGeom>
        </p:spPr>
        <p:txBody>
          <a:bodyPr lIns="0" tIns="0" rIns="0" bIns="0" rtlCol="0" anchor="t">
            <a:spAutoFit/>
          </a:bodyPr>
          <a:lstStyle/>
          <a:p>
            <a:pPr algn="l">
              <a:lnSpc>
                <a:spcPts val="6976"/>
              </a:lnSpc>
            </a:pPr>
            <a:r>
              <a:rPr lang="en-US" sz="5581">
                <a:solidFill>
                  <a:srgbClr val="FFFFFF"/>
                </a:solidFill>
                <a:latin typeface="Arimo Bold"/>
                <a:ea typeface="Arimo Bold"/>
                <a:cs typeface="Arimo Bold"/>
                <a:sym typeface="Arimo Bold"/>
              </a:rPr>
              <a:t>Nested Classes</a:t>
            </a:r>
          </a:p>
        </p:txBody>
      </p:sp>
      <p:grpSp>
        <p:nvGrpSpPr>
          <p:cNvPr id="7" name="Group 7"/>
          <p:cNvGrpSpPr/>
          <p:nvPr/>
        </p:nvGrpSpPr>
        <p:grpSpPr>
          <a:xfrm>
            <a:off x="825281" y="2564912"/>
            <a:ext cx="637878" cy="637877"/>
            <a:chOff x="0" y="0"/>
            <a:chExt cx="850503" cy="850503"/>
          </a:xfrm>
        </p:grpSpPr>
        <p:sp>
          <p:nvSpPr>
            <p:cNvPr id="8" name="Freeform 8"/>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9" name="TextBox 9"/>
          <p:cNvSpPr txBox="1"/>
          <p:nvPr/>
        </p:nvSpPr>
        <p:spPr>
          <a:xfrm>
            <a:off x="1028700" y="2660162"/>
            <a:ext cx="29795" cy="286286"/>
          </a:xfrm>
          <a:prstGeom prst="rect">
            <a:avLst/>
          </a:prstGeom>
        </p:spPr>
        <p:txBody>
          <a:bodyPr lIns="0" tIns="0" rIns="0" bIns="0" rtlCol="0" anchor="t">
            <a:spAutoFit/>
          </a:bodyPr>
          <a:lstStyle/>
          <a:p>
            <a:pPr algn="ctr">
              <a:lnSpc>
                <a:spcPts val="3348"/>
              </a:lnSpc>
            </a:pPr>
            <a:r>
              <a:rPr lang="en-US" sz="3348">
                <a:solidFill>
                  <a:srgbClr val="FFFFFF"/>
                </a:solidFill>
                <a:latin typeface="Arimo Bold"/>
                <a:ea typeface="Arimo Bold"/>
                <a:cs typeface="Arimo Bold"/>
                <a:sym typeface="Arimo Bold"/>
              </a:rPr>
              <a:t>1</a:t>
            </a:r>
          </a:p>
        </p:txBody>
      </p:sp>
      <p:sp>
        <p:nvSpPr>
          <p:cNvPr id="10" name="TextBox 10"/>
          <p:cNvSpPr txBox="1"/>
          <p:nvPr/>
        </p:nvSpPr>
        <p:spPr>
          <a:xfrm>
            <a:off x="1698648" y="2526812"/>
            <a:ext cx="3361164" cy="616000"/>
          </a:xfrm>
          <a:prstGeom prst="rect">
            <a:avLst/>
          </a:prstGeom>
        </p:spPr>
        <p:txBody>
          <a:bodyPr lIns="0" tIns="0" rIns="0" bIns="0" rtlCol="0" anchor="t">
            <a:spAutoFit/>
          </a:bodyPr>
          <a:lstStyle/>
          <a:p>
            <a:pPr algn="l">
              <a:lnSpc>
                <a:spcPts val="4374"/>
              </a:lnSpc>
            </a:pPr>
            <a:r>
              <a:rPr lang="en-US" sz="3500">
                <a:solidFill>
                  <a:srgbClr val="FFFFFF"/>
                </a:solidFill>
                <a:latin typeface="Times New Roman Bold"/>
                <a:ea typeface="Times New Roman Bold"/>
                <a:cs typeface="Times New Roman Bold"/>
                <a:sym typeface="Times New Roman Bold"/>
              </a:rPr>
              <a:t>Nested Classes</a:t>
            </a:r>
          </a:p>
        </p:txBody>
      </p:sp>
      <p:sp>
        <p:nvSpPr>
          <p:cNvPr id="11" name="TextBox 11"/>
          <p:cNvSpPr txBox="1"/>
          <p:nvPr/>
        </p:nvSpPr>
        <p:spPr>
          <a:xfrm>
            <a:off x="1308644" y="3263132"/>
            <a:ext cx="4141172" cy="4561749"/>
          </a:xfrm>
          <a:prstGeom prst="rect">
            <a:avLst/>
          </a:prstGeom>
        </p:spPr>
        <p:txBody>
          <a:bodyPr lIns="0" tIns="0" rIns="0" bIns="0" rtlCol="0" anchor="t">
            <a:spAutoFit/>
          </a:bodyPr>
          <a:lstStyle/>
          <a:p>
            <a:pPr algn="l">
              <a:lnSpc>
                <a:spcPts val="5120"/>
              </a:lnSpc>
            </a:pPr>
            <a:r>
              <a:rPr lang="en-US" sz="3200">
                <a:solidFill>
                  <a:srgbClr val="FFFFFF"/>
                </a:solidFill>
                <a:latin typeface="Times New Roman"/>
                <a:ea typeface="Times New Roman"/>
                <a:cs typeface="Times New Roman"/>
                <a:sym typeface="Times New Roman"/>
              </a:rPr>
              <a:t>Classes can be nested within other classes, allowing for hierarchical organization and encapsulation of related functionality.</a:t>
            </a:r>
          </a:p>
        </p:txBody>
      </p:sp>
      <p:grpSp>
        <p:nvGrpSpPr>
          <p:cNvPr id="12" name="Group 12"/>
          <p:cNvGrpSpPr/>
          <p:nvPr/>
        </p:nvGrpSpPr>
        <p:grpSpPr>
          <a:xfrm>
            <a:off x="6268939" y="2574437"/>
            <a:ext cx="637878" cy="637877"/>
            <a:chOff x="0" y="0"/>
            <a:chExt cx="850503" cy="850503"/>
          </a:xfrm>
        </p:grpSpPr>
        <p:sp>
          <p:nvSpPr>
            <p:cNvPr id="13" name="Freeform 13"/>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14" name="TextBox 14"/>
          <p:cNvSpPr txBox="1"/>
          <p:nvPr/>
        </p:nvSpPr>
        <p:spPr>
          <a:xfrm>
            <a:off x="6491407" y="2660162"/>
            <a:ext cx="29795" cy="286286"/>
          </a:xfrm>
          <a:prstGeom prst="rect">
            <a:avLst/>
          </a:prstGeom>
        </p:spPr>
        <p:txBody>
          <a:bodyPr lIns="0" tIns="0" rIns="0" bIns="0" rtlCol="0" anchor="t">
            <a:spAutoFit/>
          </a:bodyPr>
          <a:lstStyle/>
          <a:p>
            <a:pPr algn="ctr">
              <a:lnSpc>
                <a:spcPts val="3348"/>
              </a:lnSpc>
            </a:pPr>
            <a:r>
              <a:rPr lang="en-US" sz="3348">
                <a:solidFill>
                  <a:srgbClr val="FFFFFF"/>
                </a:solidFill>
                <a:latin typeface="Arimo Bold"/>
                <a:ea typeface="Arimo Bold"/>
                <a:cs typeface="Arimo Bold"/>
                <a:sym typeface="Arimo Bold"/>
              </a:rPr>
              <a:t>2</a:t>
            </a:r>
          </a:p>
        </p:txBody>
      </p:sp>
      <p:sp>
        <p:nvSpPr>
          <p:cNvPr id="15" name="TextBox 15"/>
          <p:cNvSpPr txBox="1"/>
          <p:nvPr/>
        </p:nvSpPr>
        <p:spPr>
          <a:xfrm>
            <a:off x="7463418" y="2684987"/>
            <a:ext cx="3361164" cy="616000"/>
          </a:xfrm>
          <a:prstGeom prst="rect">
            <a:avLst/>
          </a:prstGeom>
        </p:spPr>
        <p:txBody>
          <a:bodyPr lIns="0" tIns="0" rIns="0" bIns="0" rtlCol="0" anchor="t">
            <a:spAutoFit/>
          </a:bodyPr>
          <a:lstStyle/>
          <a:p>
            <a:pPr algn="l">
              <a:lnSpc>
                <a:spcPts val="4374"/>
              </a:lnSpc>
            </a:pPr>
            <a:r>
              <a:rPr lang="en-US" sz="3500">
                <a:solidFill>
                  <a:srgbClr val="FFFFFF"/>
                </a:solidFill>
                <a:latin typeface="Times New Roman Bold"/>
                <a:ea typeface="Times New Roman Bold"/>
                <a:cs typeface="Times New Roman Bold"/>
                <a:sym typeface="Times New Roman Bold"/>
              </a:rPr>
              <a:t>Inner Classes</a:t>
            </a:r>
          </a:p>
        </p:txBody>
      </p:sp>
      <p:sp>
        <p:nvSpPr>
          <p:cNvPr id="16" name="TextBox 16"/>
          <p:cNvSpPr txBox="1"/>
          <p:nvPr/>
        </p:nvSpPr>
        <p:spPr>
          <a:xfrm>
            <a:off x="7144033" y="3439371"/>
            <a:ext cx="4141172" cy="3914049"/>
          </a:xfrm>
          <a:prstGeom prst="rect">
            <a:avLst/>
          </a:prstGeom>
        </p:spPr>
        <p:txBody>
          <a:bodyPr lIns="0" tIns="0" rIns="0" bIns="0" rtlCol="0" anchor="t">
            <a:spAutoFit/>
          </a:bodyPr>
          <a:lstStyle/>
          <a:p>
            <a:pPr algn="l">
              <a:lnSpc>
                <a:spcPts val="5120"/>
              </a:lnSpc>
            </a:pPr>
            <a:r>
              <a:rPr lang="en-US" sz="3200">
                <a:solidFill>
                  <a:srgbClr val="FFFFFF"/>
                </a:solidFill>
                <a:latin typeface="Times New Roman"/>
                <a:ea typeface="Times New Roman"/>
                <a:cs typeface="Times New Roman"/>
                <a:sym typeface="Times New Roman"/>
              </a:rPr>
              <a:t>Inner classes are nested classes that have access to the members of the enclosing class, including private members.</a:t>
            </a:r>
          </a:p>
        </p:txBody>
      </p:sp>
      <p:grpSp>
        <p:nvGrpSpPr>
          <p:cNvPr id="17" name="Group 17"/>
          <p:cNvGrpSpPr/>
          <p:nvPr/>
        </p:nvGrpSpPr>
        <p:grpSpPr>
          <a:xfrm>
            <a:off x="12053307" y="2558735"/>
            <a:ext cx="637877" cy="637877"/>
            <a:chOff x="0" y="0"/>
            <a:chExt cx="850503" cy="850503"/>
          </a:xfrm>
        </p:grpSpPr>
        <p:sp>
          <p:nvSpPr>
            <p:cNvPr id="18" name="Freeform 18"/>
            <p:cNvSpPr/>
            <p:nvPr/>
          </p:nvSpPr>
          <p:spPr>
            <a:xfrm>
              <a:off x="0" y="0"/>
              <a:ext cx="850392" cy="850519"/>
            </a:xfrm>
            <a:custGeom>
              <a:avLst/>
              <a:gdLst/>
              <a:ahLst/>
              <a:cxnLst/>
              <a:rect l="l" t="t" r="r" b="b"/>
              <a:pathLst>
                <a:path w="850392" h="850519">
                  <a:moveTo>
                    <a:pt x="0" y="56642"/>
                  </a:moveTo>
                  <a:cubicBezTo>
                    <a:pt x="0" y="25400"/>
                    <a:pt x="25400" y="0"/>
                    <a:pt x="56642" y="0"/>
                  </a:cubicBezTo>
                  <a:lnTo>
                    <a:pt x="793750" y="0"/>
                  </a:lnTo>
                  <a:cubicBezTo>
                    <a:pt x="825119" y="0"/>
                    <a:pt x="850392" y="25400"/>
                    <a:pt x="850392" y="56642"/>
                  </a:cubicBezTo>
                  <a:lnTo>
                    <a:pt x="850392" y="793750"/>
                  </a:lnTo>
                  <a:cubicBezTo>
                    <a:pt x="850392" y="825119"/>
                    <a:pt x="824992" y="850392"/>
                    <a:pt x="793750" y="850392"/>
                  </a:cubicBezTo>
                  <a:lnTo>
                    <a:pt x="56642" y="850392"/>
                  </a:lnTo>
                  <a:cubicBezTo>
                    <a:pt x="25400" y="850519"/>
                    <a:pt x="0" y="825119"/>
                    <a:pt x="0" y="793750"/>
                  </a:cubicBezTo>
                  <a:close/>
                </a:path>
              </a:pathLst>
            </a:custGeom>
            <a:solidFill>
              <a:srgbClr val="0088A3"/>
            </a:solidFill>
          </p:spPr>
        </p:sp>
      </p:grpSp>
      <p:sp>
        <p:nvSpPr>
          <p:cNvPr id="19" name="TextBox 19"/>
          <p:cNvSpPr txBox="1"/>
          <p:nvPr/>
        </p:nvSpPr>
        <p:spPr>
          <a:xfrm>
            <a:off x="12253332" y="2688921"/>
            <a:ext cx="47625" cy="456533"/>
          </a:xfrm>
          <a:prstGeom prst="rect">
            <a:avLst/>
          </a:prstGeom>
        </p:spPr>
        <p:txBody>
          <a:bodyPr lIns="0" tIns="0" rIns="0" bIns="0" rtlCol="0" anchor="t">
            <a:spAutoFit/>
          </a:bodyPr>
          <a:lstStyle/>
          <a:p>
            <a:pPr algn="ctr">
              <a:lnSpc>
                <a:spcPts val="3348"/>
              </a:lnSpc>
            </a:pPr>
            <a:r>
              <a:rPr lang="en-US" sz="3348">
                <a:solidFill>
                  <a:srgbClr val="FFFFFF"/>
                </a:solidFill>
                <a:latin typeface="Arimo Bold"/>
                <a:ea typeface="Arimo Bold"/>
                <a:cs typeface="Arimo Bold"/>
                <a:sym typeface="Arimo Bold"/>
              </a:rPr>
              <a:t>3</a:t>
            </a:r>
          </a:p>
        </p:txBody>
      </p:sp>
      <p:sp>
        <p:nvSpPr>
          <p:cNvPr id="20" name="TextBox 20"/>
          <p:cNvSpPr txBox="1"/>
          <p:nvPr/>
        </p:nvSpPr>
        <p:spPr>
          <a:xfrm>
            <a:off x="13243634" y="2526812"/>
            <a:ext cx="3536484" cy="1168450"/>
          </a:xfrm>
          <a:prstGeom prst="rect">
            <a:avLst/>
          </a:prstGeom>
        </p:spPr>
        <p:txBody>
          <a:bodyPr lIns="0" tIns="0" rIns="0" bIns="0" rtlCol="0" anchor="t">
            <a:spAutoFit/>
          </a:bodyPr>
          <a:lstStyle/>
          <a:p>
            <a:pPr algn="l">
              <a:lnSpc>
                <a:spcPts val="4374"/>
              </a:lnSpc>
            </a:pPr>
            <a:r>
              <a:rPr lang="en-US" sz="3500">
                <a:solidFill>
                  <a:srgbClr val="FFFFFF"/>
                </a:solidFill>
                <a:latin typeface="Times New Roman Bold"/>
                <a:ea typeface="Times New Roman Bold"/>
                <a:cs typeface="Times New Roman Bold"/>
                <a:sym typeface="Times New Roman Bold"/>
              </a:rPr>
              <a:t>Static Nested Classes</a:t>
            </a:r>
          </a:p>
        </p:txBody>
      </p:sp>
      <p:sp>
        <p:nvSpPr>
          <p:cNvPr id="21" name="TextBox 21"/>
          <p:cNvSpPr txBox="1"/>
          <p:nvPr/>
        </p:nvSpPr>
        <p:spPr>
          <a:xfrm>
            <a:off x="12372246" y="3586982"/>
            <a:ext cx="4141172" cy="3914049"/>
          </a:xfrm>
          <a:prstGeom prst="rect">
            <a:avLst/>
          </a:prstGeom>
        </p:spPr>
        <p:txBody>
          <a:bodyPr lIns="0" tIns="0" rIns="0" bIns="0" rtlCol="0" anchor="t">
            <a:spAutoFit/>
          </a:bodyPr>
          <a:lstStyle/>
          <a:p>
            <a:pPr algn="l">
              <a:lnSpc>
                <a:spcPts val="5120"/>
              </a:lnSpc>
            </a:pPr>
            <a:r>
              <a:rPr lang="en-US" sz="3200">
                <a:solidFill>
                  <a:srgbClr val="FFFFFF"/>
                </a:solidFill>
                <a:latin typeface="Times New Roman"/>
                <a:ea typeface="Times New Roman"/>
                <a:cs typeface="Times New Roman"/>
                <a:sym typeface="Times New Roman"/>
              </a:rPr>
              <a:t>Static nested classes are associated with the class itself, rather than a specific instance, and do not have access to instance members.</a:t>
            </a:r>
          </a:p>
        </p:txBody>
      </p:sp>
      <p:sp>
        <p:nvSpPr>
          <p:cNvPr id="22" name="Freeform 22"/>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sp>
          <p:nvSpPr>
            <p:cNvPr id="3" name="Freeform 3"/>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FAFAFA"/>
            </a:solidFill>
          </p:spPr>
        </p:sp>
      </p:grpSp>
      <p:grpSp>
        <p:nvGrpSpPr>
          <p:cNvPr id="4" name="Group 4"/>
          <p:cNvGrpSpPr/>
          <p:nvPr/>
        </p:nvGrpSpPr>
        <p:grpSpPr>
          <a:xfrm>
            <a:off x="0" y="0"/>
            <a:ext cx="18288000" cy="10287000"/>
            <a:chOff x="0" y="0"/>
            <a:chExt cx="24384000" cy="13716000"/>
          </a:xfrm>
        </p:grpSpPr>
        <p:sp>
          <p:nvSpPr>
            <p:cNvPr id="5" name="Freeform 5"/>
            <p:cNvSpPr/>
            <p:nvPr/>
          </p:nvSpPr>
          <p:spPr>
            <a:xfrm>
              <a:off x="0" y="0"/>
              <a:ext cx="24384000" cy="13716000"/>
            </a:xfrm>
            <a:custGeom>
              <a:avLst/>
              <a:gdLst/>
              <a:ahLst/>
              <a:cxnLst/>
              <a:rect l="l" t="t" r="r" b="b"/>
              <a:pathLst>
                <a:path w="24384000" h="13716000">
                  <a:moveTo>
                    <a:pt x="0" y="0"/>
                  </a:moveTo>
                  <a:lnTo>
                    <a:pt x="24384000" y="0"/>
                  </a:lnTo>
                  <a:lnTo>
                    <a:pt x="24384000" y="13716000"/>
                  </a:lnTo>
                  <a:lnTo>
                    <a:pt x="0" y="13716000"/>
                  </a:lnTo>
                  <a:close/>
                </a:path>
              </a:pathLst>
            </a:custGeom>
            <a:solidFill>
              <a:srgbClr val="121063"/>
            </a:solidFill>
          </p:spPr>
        </p:sp>
      </p:grpSp>
      <p:sp>
        <p:nvSpPr>
          <p:cNvPr id="6" name="TextBox 6"/>
          <p:cNvSpPr txBox="1"/>
          <p:nvPr/>
        </p:nvSpPr>
        <p:spPr>
          <a:xfrm>
            <a:off x="667816" y="326276"/>
            <a:ext cx="16791414" cy="983774"/>
          </a:xfrm>
          <a:prstGeom prst="rect">
            <a:avLst/>
          </a:prstGeom>
        </p:spPr>
        <p:txBody>
          <a:bodyPr lIns="0" tIns="0" rIns="0" bIns="0" rtlCol="0" anchor="t">
            <a:spAutoFit/>
          </a:bodyPr>
          <a:lstStyle/>
          <a:p>
            <a:pPr algn="ctr">
              <a:lnSpc>
                <a:spcPts val="6976"/>
              </a:lnSpc>
            </a:pPr>
            <a:r>
              <a:rPr lang="en-US" sz="5581">
                <a:solidFill>
                  <a:srgbClr val="FFFFFF"/>
                </a:solidFill>
                <a:latin typeface="Times New Roman Bold"/>
                <a:ea typeface="Times New Roman Bold"/>
                <a:cs typeface="Times New Roman Bold"/>
                <a:sym typeface="Times New Roman Bold"/>
              </a:rPr>
              <a:t>Final Classes and Methods</a:t>
            </a:r>
          </a:p>
        </p:txBody>
      </p:sp>
      <p:sp>
        <p:nvSpPr>
          <p:cNvPr id="7" name="TextBox 7"/>
          <p:cNvSpPr txBox="1"/>
          <p:nvPr/>
        </p:nvSpPr>
        <p:spPr>
          <a:xfrm>
            <a:off x="1028700" y="3217289"/>
            <a:ext cx="3361164" cy="616000"/>
          </a:xfrm>
          <a:prstGeom prst="rect">
            <a:avLst/>
          </a:prstGeom>
        </p:spPr>
        <p:txBody>
          <a:bodyPr lIns="0" tIns="0" rIns="0" bIns="0" rtlCol="0" anchor="t">
            <a:spAutoFit/>
          </a:bodyPr>
          <a:lstStyle/>
          <a:p>
            <a:pPr algn="l">
              <a:lnSpc>
                <a:spcPts val="4374"/>
              </a:lnSpc>
            </a:pPr>
            <a:r>
              <a:rPr lang="en-US" sz="3500">
                <a:solidFill>
                  <a:srgbClr val="FFFFFF"/>
                </a:solidFill>
                <a:latin typeface="Times New Roman Bold"/>
                <a:ea typeface="Times New Roman Bold"/>
                <a:cs typeface="Times New Roman Bold"/>
                <a:sym typeface="Times New Roman Bold"/>
              </a:rPr>
              <a:t>Final Classes</a:t>
            </a:r>
          </a:p>
        </p:txBody>
      </p:sp>
      <p:sp>
        <p:nvSpPr>
          <p:cNvPr id="8" name="TextBox 8"/>
          <p:cNvSpPr txBox="1"/>
          <p:nvPr/>
        </p:nvSpPr>
        <p:spPr>
          <a:xfrm>
            <a:off x="667816" y="4716571"/>
            <a:ext cx="4789765" cy="3266349"/>
          </a:xfrm>
          <a:prstGeom prst="rect">
            <a:avLst/>
          </a:prstGeom>
        </p:spPr>
        <p:txBody>
          <a:bodyPr lIns="0" tIns="0" rIns="0" bIns="0" rtlCol="0" anchor="t">
            <a:spAutoFit/>
          </a:bodyPr>
          <a:lstStyle/>
          <a:p>
            <a:pPr algn="l">
              <a:lnSpc>
                <a:spcPts val="5120"/>
              </a:lnSpc>
            </a:pPr>
            <a:r>
              <a:rPr lang="en-US" sz="3200">
                <a:solidFill>
                  <a:srgbClr val="FFFFFF"/>
                </a:solidFill>
                <a:latin typeface="Times New Roman"/>
                <a:ea typeface="Times New Roman"/>
                <a:cs typeface="Times New Roman"/>
                <a:sym typeface="Times New Roman"/>
              </a:rPr>
              <a:t>Final classes cannot be inherited, ensuring that the class and its implementation remain unchanged.</a:t>
            </a:r>
          </a:p>
        </p:txBody>
      </p:sp>
      <p:sp>
        <p:nvSpPr>
          <p:cNvPr id="9" name="TextBox 9"/>
          <p:cNvSpPr txBox="1"/>
          <p:nvPr/>
        </p:nvSpPr>
        <p:spPr>
          <a:xfrm>
            <a:off x="6604388" y="3228377"/>
            <a:ext cx="3361164" cy="616000"/>
          </a:xfrm>
          <a:prstGeom prst="rect">
            <a:avLst/>
          </a:prstGeom>
        </p:spPr>
        <p:txBody>
          <a:bodyPr lIns="0" tIns="0" rIns="0" bIns="0" rtlCol="0" anchor="t">
            <a:spAutoFit/>
          </a:bodyPr>
          <a:lstStyle/>
          <a:p>
            <a:pPr algn="l">
              <a:lnSpc>
                <a:spcPts val="4374"/>
              </a:lnSpc>
            </a:pPr>
            <a:r>
              <a:rPr lang="en-US" sz="3500">
                <a:solidFill>
                  <a:srgbClr val="FFFFFF"/>
                </a:solidFill>
                <a:latin typeface="Times New Roman Bold"/>
                <a:ea typeface="Times New Roman Bold"/>
                <a:cs typeface="Times New Roman Bold"/>
                <a:sym typeface="Times New Roman Bold"/>
              </a:rPr>
              <a:t>Final Methods</a:t>
            </a:r>
          </a:p>
        </p:txBody>
      </p:sp>
      <p:sp>
        <p:nvSpPr>
          <p:cNvPr id="10" name="TextBox 10"/>
          <p:cNvSpPr txBox="1"/>
          <p:nvPr/>
        </p:nvSpPr>
        <p:spPr>
          <a:xfrm>
            <a:off x="6604388" y="4716571"/>
            <a:ext cx="4789765" cy="2618649"/>
          </a:xfrm>
          <a:prstGeom prst="rect">
            <a:avLst/>
          </a:prstGeom>
        </p:spPr>
        <p:txBody>
          <a:bodyPr lIns="0" tIns="0" rIns="0" bIns="0" rtlCol="0" anchor="t">
            <a:spAutoFit/>
          </a:bodyPr>
          <a:lstStyle/>
          <a:p>
            <a:pPr algn="l">
              <a:lnSpc>
                <a:spcPts val="5120"/>
              </a:lnSpc>
            </a:pPr>
            <a:r>
              <a:rPr lang="en-US" sz="3200">
                <a:solidFill>
                  <a:srgbClr val="FFFFFF"/>
                </a:solidFill>
                <a:latin typeface="Times New Roman"/>
                <a:ea typeface="Times New Roman"/>
                <a:cs typeface="Times New Roman"/>
                <a:sym typeface="Times New Roman"/>
              </a:rPr>
              <a:t>Final methods cannot be overridden in subclasses, locking down the behavior of the method.</a:t>
            </a:r>
          </a:p>
        </p:txBody>
      </p:sp>
      <p:sp>
        <p:nvSpPr>
          <p:cNvPr id="11" name="TextBox 11"/>
          <p:cNvSpPr txBox="1"/>
          <p:nvPr/>
        </p:nvSpPr>
        <p:spPr>
          <a:xfrm>
            <a:off x="12256424" y="2941064"/>
            <a:ext cx="3361164" cy="1168450"/>
          </a:xfrm>
          <a:prstGeom prst="rect">
            <a:avLst/>
          </a:prstGeom>
        </p:spPr>
        <p:txBody>
          <a:bodyPr lIns="0" tIns="0" rIns="0" bIns="0" rtlCol="0" anchor="t">
            <a:spAutoFit/>
          </a:bodyPr>
          <a:lstStyle/>
          <a:p>
            <a:pPr algn="l">
              <a:lnSpc>
                <a:spcPts val="4374"/>
              </a:lnSpc>
            </a:pPr>
            <a:r>
              <a:rPr lang="en-US" sz="3500">
                <a:solidFill>
                  <a:srgbClr val="FFFFFF"/>
                </a:solidFill>
                <a:latin typeface="Times New Roman Bold"/>
                <a:ea typeface="Times New Roman Bold"/>
                <a:cs typeface="Times New Roman Bold"/>
                <a:sym typeface="Times New Roman Bold"/>
              </a:rPr>
              <a:t>Immutable Objects</a:t>
            </a:r>
          </a:p>
        </p:txBody>
      </p:sp>
      <p:sp>
        <p:nvSpPr>
          <p:cNvPr id="12" name="TextBox 12"/>
          <p:cNvSpPr txBox="1"/>
          <p:nvPr/>
        </p:nvSpPr>
        <p:spPr>
          <a:xfrm>
            <a:off x="12256424" y="4546907"/>
            <a:ext cx="4789765" cy="3856899"/>
          </a:xfrm>
          <a:prstGeom prst="rect">
            <a:avLst/>
          </a:prstGeom>
        </p:spPr>
        <p:txBody>
          <a:bodyPr lIns="0" tIns="0" rIns="0" bIns="0" rtlCol="0" anchor="t">
            <a:spAutoFit/>
          </a:bodyPr>
          <a:lstStyle/>
          <a:p>
            <a:pPr algn="l">
              <a:lnSpc>
                <a:spcPts val="5120"/>
              </a:lnSpc>
            </a:pPr>
            <a:r>
              <a:rPr lang="en-US" sz="3200">
                <a:solidFill>
                  <a:srgbClr val="FFFFFF"/>
                </a:solidFill>
                <a:latin typeface="Fira Sans"/>
                <a:ea typeface="Fira Sans"/>
                <a:cs typeface="Fira Sans"/>
                <a:sym typeface="Fira Sans"/>
              </a:rPr>
              <a:t>Final fields, along with a private constructor, can be used to create immutable objects that cannot be modified after creation.</a:t>
            </a:r>
          </a:p>
        </p:txBody>
      </p:sp>
      <p:sp>
        <p:nvSpPr>
          <p:cNvPr id="13" name="Freeform 13"/>
          <p:cNvSpPr/>
          <p:nvPr/>
        </p:nvSpPr>
        <p:spPr>
          <a:xfrm>
            <a:off x="16775423" y="162739"/>
            <a:ext cx="1284491" cy="1396186"/>
          </a:xfrm>
          <a:custGeom>
            <a:avLst/>
            <a:gdLst/>
            <a:ahLst/>
            <a:cxnLst/>
            <a:rect l="l" t="t" r="r" b="b"/>
            <a:pathLst>
              <a:path w="1284491" h="1396186">
                <a:moveTo>
                  <a:pt x="0" y="0"/>
                </a:moveTo>
                <a:lnTo>
                  <a:pt x="1284491" y="0"/>
                </a:lnTo>
                <a:lnTo>
                  <a:pt x="1284491" y="1396186"/>
                </a:lnTo>
                <a:lnTo>
                  <a:pt x="0" y="1396186"/>
                </a:lnTo>
                <a:lnTo>
                  <a:pt x="0" y="0"/>
                </a:lnTo>
                <a:close/>
              </a:path>
            </a:pathLst>
          </a:custGeom>
          <a:blipFill>
            <a:blip r:embed="rId3"/>
            <a:stretch>
              <a:fillRect/>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1507</Words>
  <Application>Microsoft Office PowerPoint</Application>
  <PresentationFormat>Custom</PresentationFormat>
  <Paragraphs>192</Paragraphs>
  <Slides>20</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Times New Roman Bold</vt:lpstr>
      <vt:lpstr>Calibri</vt:lpstr>
      <vt:lpstr>Arimo Bold</vt:lpstr>
      <vt:lpstr>Times New Roman</vt:lpstr>
      <vt:lpstr>Fira Sans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- 2</dc:title>
  <dc:creator>Sravitha Bandi</dc:creator>
  <cp:lastModifiedBy>Sravitha Bandi</cp:lastModifiedBy>
  <cp:revision>2</cp:revision>
  <dcterms:created xsi:type="dcterms:W3CDTF">2006-08-16T00:00:00Z</dcterms:created>
  <dcterms:modified xsi:type="dcterms:W3CDTF">2024-08-21T16:53:03Z</dcterms:modified>
  <dc:identifier>DAGOYeBMZCM</dc:identifier>
</cp:coreProperties>
</file>